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6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9.xml" ContentType="application/vnd.openxmlformats-officedocument.theme+xml"/>
  <Override PartName="/ppt/theme/theme7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1" r:id="rId3"/>
    <p:sldMasterId id="2147483701" r:id="rId4"/>
    <p:sldMasterId id="2147483711" r:id="rId5"/>
    <p:sldMasterId id="2147483721" r:id="rId6"/>
    <p:sldMasterId id="2147483731" r:id="rId7"/>
    <p:sldMasterId id="2147483741" r:id="rId8"/>
    <p:sldMasterId id="2147483751" r:id="rId9"/>
    <p:sldMasterId id="2147483761" r:id="rId10"/>
    <p:sldMasterId id="2147483771" r:id="rId11"/>
  </p:sldMasterIdLst>
  <p:notesMasterIdLst>
    <p:notesMasterId r:id="rId22"/>
  </p:notesMasterIdLst>
  <p:sldIdLst>
    <p:sldId id="260" r:id="rId12"/>
    <p:sldId id="259" r:id="rId13"/>
    <p:sldId id="258" r:id="rId14"/>
    <p:sldId id="268" r:id="rId15"/>
    <p:sldId id="262" r:id="rId16"/>
    <p:sldId id="269" r:id="rId17"/>
    <p:sldId id="265" r:id="rId18"/>
    <p:sldId id="266" r:id="rId19"/>
    <p:sldId id="261" r:id="rId20"/>
    <p:sldId id="267" r:id="rId2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8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85185" autoAdjust="0"/>
  </p:normalViewPr>
  <p:slideViewPr>
    <p:cSldViewPr>
      <p:cViewPr varScale="1">
        <p:scale>
          <a:sx n="89" d="100"/>
          <a:sy n="89" d="100"/>
        </p:scale>
        <p:origin x="21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76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heme" Target="theme/theme1.xml"/><Relationship Id="imanage.xml" Type="http://schemas.openxmlformats.org/officeDocument/2006/relationships/customXml" Target="/customXML/item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607071E-E77B-4BBA-9BD8-F216A16B8163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9CB05F-7B03-4505-836C-172170479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5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CB05F-7B03-4505-836C-172170479F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9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CB05F-7B03-4505-836C-172170479F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8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CB05F-7B03-4505-836C-172170479F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79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CB05F-7B03-4505-836C-172170479F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CB05F-7B03-4505-836C-172170479F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37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CB05F-7B03-4505-836C-172170479F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7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CB05F-7B03-4505-836C-172170479F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1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CB05F-7B03-4505-836C-172170479F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2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ok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450746-3F33-457E-B192-4893987C8D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 - Justic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D503B14-3B50-47B8-A9FC-0AFC4A1FA9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387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4831D85-E15E-4CC3-B83D-F3B9F1268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738AE-B4C4-475A-8762-C8429FD0D3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2DF568-1DD9-4B33-9ECE-591B515D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9931242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7E6B1D9-EBF0-4BB8-8974-EE41E9890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B4B30-2C5A-4326-82FE-02CAFBE67D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02B8BE-CDA1-4398-A83A-50AC4844B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6534134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8FF0C-0DD3-455D-81D6-04C3B9B83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0B00B-DFE2-4E59-A82E-5907307E8A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89CA9-AF26-44E9-A038-6A87AA61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8590124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7AB17-55CD-49E5-B47C-9C675597EB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D1CE-A074-4806-9A5A-001D65028F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B5FC-E812-4532-9CE1-991DD885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9656218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2AF9D-6076-4773-8BE1-37EAA759C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71FA-F339-4EE3-A315-F98436A473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551C5-1528-4744-8D77-535749E9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5438348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300B33-9663-46E6-B622-3DD44D6F4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53420-0E33-48E8-972E-2644CC3B4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563683-63B5-4692-BC77-FB8C5BD8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581233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11AE4-D5EB-4E3E-B178-0261D90FEC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DF4F-8ADB-4DC5-A846-AE03FDFCC7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A71B0E-78EC-43AC-B299-1D4897B5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8329647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A994289-6368-4B68-A099-C477CB817F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0B9AA-991B-4C0C-9376-50285767F2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B9AD5E-072A-4A71-BAAE-597EDF46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0388412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9DCA98D-E19D-4BBD-9DC2-1E9F59C5C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A125A-5E72-45E8-8348-A29461D07C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D221E9B-62D8-4DF5-95FF-3A6E9D3E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7119903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3487485-E5F6-4DA6-B78F-8F7D14FA8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52B9C-FAB7-4B5B-B17C-52B424856F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7C7A77-07EE-4CB3-9EF6-600990A5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94508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 - Map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E716ABA-EE13-4204-926B-FADAD3015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982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FD400D9-0338-49CA-B307-C461E590B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180C4-937F-4750-97D9-AF54DEF02A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4F0FDF-09DA-4C23-9699-4E79C0A83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53513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 - Meet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2984486-66F5-493D-9AD8-A7FAAAD5D3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8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 - Money fac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D5BF988-E733-4934-B702-4E2C35D3B2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63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 - Circuitboar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C8A0C6-98A7-4559-A9EB-4B6725A2E8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34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 - Seat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D78CF3-FA11-49A1-B642-0855AA81AC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44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 - Vial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ACC3714-80D0-45D0-A1E1-0860B7E139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71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AD71A-C53E-45D2-B6BC-2773D94F37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5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E1BFE-468B-4E5A-B1D0-14A427351875}"/>
              </a:ext>
            </a:extLst>
          </p:cNvPr>
          <p:cNvSpPr txBox="1">
            <a:spLocks/>
          </p:cNvSpPr>
          <p:nvPr/>
        </p:nvSpPr>
        <p:spPr>
          <a:xfrm>
            <a:off x="304800" y="6356350"/>
            <a:ext cx="3886200" cy="3667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9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0" dirty="0"/>
              <a:t>© 2022 Parker Poe Adams &amp; Bernstein LLP  | </a:t>
            </a:r>
            <a:r>
              <a:rPr lang="en-US" dirty="0"/>
              <a:t> </a:t>
            </a:r>
            <a:r>
              <a:rPr lang="en-US" sz="1000" b="1" dirty="0">
                <a:solidFill>
                  <a:schemeClr val="tx1"/>
                </a:solidFill>
              </a:rPr>
              <a:t>parkerpoe.com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07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C9CE-BE57-47D8-BC5D-1D984FD6E770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F1F3-E9E0-43C8-9B2C-35A6446D2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5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- Bui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857490C-2CD6-4B84-81B9-382466CBED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10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C9CE-BE57-47D8-BC5D-1D984FD6E770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F1F3-E9E0-43C8-9B2C-35A6446D2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96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E9D70-A6BC-4F17-B240-8663AE7E8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CED17-D958-4BE5-AC2F-5BB9FA90A7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69B23-F35B-4F05-A6EF-1844D974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6576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24340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EBD11-999D-456A-A113-90979735C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65EF7-34D6-49B8-A3C2-6898C6A43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6568F-1BD3-4F41-9081-EA29D169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5814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696376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D71D5-80F1-4586-958F-BF29A3B79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0374B-3CD8-4647-BC85-C5DA5531BA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DF06D-1716-4371-AA81-C2217C19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728322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6215-1BD1-4FD0-B12E-42A9898C75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A0DA3-0C3C-45EA-B44B-DDD6831BB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933A6B-D802-4A15-88B8-556FD320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6576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418497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F5ABA-29C9-4E61-983B-2C1F8923B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D7030-AC14-44AD-AA2C-A4A7CB50CF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DDACA6-8B4F-423B-9B4A-09D4A90A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5814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228248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34DF19-AD1E-478C-920B-817057634F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FD56-EDC2-491E-B643-B8EBF28E1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736AA-17F0-4E8D-9B43-13780C0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9624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269081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DEB1004-7B2D-43C4-AF49-959354AB27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F5F94-1492-4D80-8CC5-E91A1AEE57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D3629E-CEA8-49E5-9395-31261C45F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870450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E3013-D313-4321-88F7-FF6F9AC242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50B84-2038-4E24-9DC8-CD0D7856BF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B38186-16AC-4BDB-9439-72DD96702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6576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087333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E1B1B62-852C-44CE-A674-A6A0CEAA12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FA2CE-6816-4A74-83C5-4754565CE4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31D08E-78A2-47D8-924D-413487AE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04949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- Court Step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2FD70CE-53BA-4023-9A4B-EED6B06D7D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5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EAB11-8E00-48C2-919F-844D9A192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4E84C-A957-49B3-9AD2-BAC6D2EB26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09E4-1AB0-438C-AA94-D113BE648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7338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960595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AFA2A-E720-4024-81BD-E9F83F624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75D56-888C-4C67-8B12-D782078F6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459B0-73EF-4875-8D90-678B6E77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42672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510153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D30AC-59C6-4140-9DCD-3B7200E7B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4E927-C968-4CD6-B968-71025D371B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59E51-B1E2-40B7-B85D-8F7D9C53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6576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425296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B72A5-5AB0-4BF9-BD05-DC4386353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93FE6-505D-433D-A293-58559A874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C8A2C1-D1AD-419E-AB8A-28E87A64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8100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241382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36F2E-B26B-4A70-9CEF-B89FEBAF6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252A0-9EE4-4E96-BDE8-135C934F1E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D5D9AE-29B6-40ED-A18B-827350ED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8100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188890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D81F09-3254-429F-B127-2D91D8938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2430F-54A2-403E-9E98-6A7AB269DF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7296EB-DB1F-4C0D-B779-07514311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6576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973250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14B4FC-89E9-4DA5-BA97-E5220D654A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0228C-3D63-49A5-86B9-B32944297A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C809E2A-F225-4889-899B-F86EE569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7338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83760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C0B65-747A-4BFF-97AF-E4CE85D45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67E3F-E220-47CF-8D52-212A4C1C33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123A76-0CFE-4662-BAD1-377BA99D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40386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693797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ADB23-1C01-4F24-9AB8-B41101C67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A4C5A-8CF2-4B29-8850-BE61870915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0321F6-5236-47DC-8498-031BD258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600" y="6415088"/>
            <a:ext cx="3962400" cy="366712"/>
          </a:xfrm>
        </p:spPr>
        <p:txBody>
          <a:bodyPr/>
          <a:lstStyle>
            <a:lvl1pPr algn="l">
              <a:defRPr sz="900" b="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975823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1D5BF-CCF7-4F4B-BC8A-A2DA203BB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4E88C-8C80-4481-B80F-348E33B197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CAB9-6B6D-48F7-94C1-80A6FC2F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67090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- D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82584E-50B1-4F6A-9512-2EC272D137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62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29C18-AAE1-4588-AA4E-2AD823057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FF439-8716-40E3-8F1F-FF27B40E0F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CBAA0-5101-45E5-B749-938A19C8D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774294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F1E73-9D0A-4640-8A9C-4A2568EF2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2E7AB-EDB2-4CF8-9D9F-BF046C840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B6B0D-97C3-41BC-BF38-0C776932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244310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25BD6E-88C9-4001-8DEA-D75FA2E37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F7B3F-0206-4DDB-97E6-CD72D7F5BD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A343C1-9683-4052-B848-4ED6F2A9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674035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72CAC7B-A6AC-4B33-9ED3-F74F99C5F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71E5-F7BE-469D-B582-C7F04A5406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CD2F1D-3B66-4747-A0FB-8DDD9AFE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304864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88AB446-B078-46BF-A1B5-843BD7638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5C1A2-6D7B-434A-80F8-B68DC6C62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5AC96C-E95C-4F28-9BCF-DE97761B9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916119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3FB5A77-C0EB-4BFC-BD1B-72A295229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90586-DF99-44D1-B503-DDE0E0FD1B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E90997-7B99-4059-98AC-E4319D6B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341837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EDE744D-11F0-4A4B-99E8-ACCF25313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FCC7C-9F1B-435F-94D3-1BD498DDD6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1DDA82-DE05-4194-9923-CF38BF66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104932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6E3309E-BE9E-4720-8C56-85F85F744F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DE4F8-0617-449E-AEEA-37B59E98BD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7B8EF6-B314-47D5-A850-9DC717CE1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4243700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F339A-419B-455A-BC9D-197997998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75E36-55D9-4B77-B063-E2195B95F0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3226D-7CE1-4D5E-97CA-DB2A5E47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280622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C148D-43A1-4219-A6FF-ECF5266EC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C7307-EE7E-47EE-9B48-79A103F71B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5C6-28ED-4C6A-9A2A-12FAAD574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89660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- Pow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8C60F4-E17D-4ADD-A87A-F734004D4C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719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07891-D400-4BBD-BBDC-8D32A62DB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EAA5D-1705-401A-9C70-322833EF2B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77701-9DFD-412A-AFB4-BCD3F1C8F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99661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1C03DCA-EDAF-4E9F-BCD4-B08F52742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11D37-B21F-483C-902F-C5319D8A15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0DB721-BBC0-40BA-AC32-153F9FE19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061193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71D298B-396D-4DE7-9DBC-BE32786143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5FACB-0009-443C-A061-2033CAB214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67AA046-4C0F-473E-B6CA-D2806CA4A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428750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04CF056-3197-4BF4-91FE-AD2BC91EE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1E99-D458-4B5A-81D3-F3BA15F250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E1E0FC-1475-44D0-9B1E-8F8E911E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430723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9BB7757-4ED0-4070-8C29-6B39425CD2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301E5-4BB2-482B-A5D5-1EA7C09C37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B677E8-6B6D-4526-AFB4-7147359B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712057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09BD8FE-1988-4583-B14F-BB464D61C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D484-12F7-4446-AC8E-3CE9E40AB2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FD2476-E391-4D64-B634-A93481E6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032006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52AF065-EBAC-4CC8-B96E-7C9B5575D9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47879-CCDC-49FF-B4A3-744D9AD2D4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B198BC-47F0-419A-9F41-A3B8C353F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383428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2497A-D4EE-49F5-BBFB-45646DAAD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3337E-5367-4308-A35B-FD8A4E0AC2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1B91A-DA74-4191-909A-8EA381D8E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016070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8ABDC-D6A4-47F7-BA7F-EFB96A71BB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F3AEC-BA85-41A2-BE05-38C70C276E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39B97-ADAC-43D7-8D4E-B3120FE0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526893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B4C16-E6F5-4819-A201-249C1B53C8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BFD16-4575-4D1D-8B6C-210AEBB1C8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008BA-89E0-49CE-9EB4-9822A365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8176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 - Solar Pow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9B68F3-0A26-4AB8-88D5-2B242A6158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135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2EDC965-4923-4313-A2F6-3A6ECFF30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38E6D-AC5E-489D-9777-446E686185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D6C631-0054-4832-9272-AAC6A758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451526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C6C49B2-1E08-4CA1-A6D9-B40BF92371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67F17-162C-4B1F-98F0-12615EEF6F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C27EF8-3B6F-4783-8074-F021EEDF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5653586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9DCC816-1235-480B-A790-82C554D5B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DCD-5452-4711-8D15-CA234B0F7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839574-6325-46D3-A2B2-19F51506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23925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F008EEA-3196-4374-9A81-627758480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DC0B6-1E6B-43D8-A94F-E79F8D44A5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3E5011-290D-4EDA-83B9-4ED0B961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249131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101F2EB-2CF7-4931-9D51-DC512F9621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49679-D605-4D7C-8B7F-C774C09461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FDE011-E7B4-4747-B975-39DD1041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7156428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040A5E6-DBAF-41EF-B8E2-399AB6A984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AFE-050A-437A-BC7D-0C65F696DC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FE8469-C62F-490C-8D29-A857246D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5470624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7907F-31FE-4365-AA7A-84EC5BE54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869A-663D-4E4A-872A-9A94F653FF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A20EF-C294-42EC-9FCD-1E7761229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228775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83CB0-DF51-41FD-A5C1-877C32990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14A05-F7B0-4C38-B141-E5088C8AEF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DB37F-B0B0-45B6-A42F-DFA50619F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8057330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BCC3F-944E-4FC6-9EB1-15776437E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73504-C05F-452B-AAF8-DFE1AC598E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54F7C-9553-452D-9766-26BFEC28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7125846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7A88E5C-CB92-4EC1-AD82-6457AF4A5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88FFC-6ABD-47F9-ABD6-BEBF295707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53CC16-D82A-4EB2-B7AD-C5D65BFF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74128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 - Gav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AEF2BD-2180-4C5F-BA47-9590F33AFF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093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7B7E520-A41E-4103-B750-1EC8845DC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68644-1E1B-4F1A-B2DB-E47A9EAC5E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7DB933-4068-4AA1-9050-FB243B17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45780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91FC65-924D-4142-947E-57AAE6F047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E3BF0-36DD-459E-A339-94A72405A4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CA6504-9363-4932-A57F-093B969C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8353021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0026D4A-AD32-4B9D-B969-84CE9611E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A5F5A-5852-4249-B54F-643E76EC3F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D8BD0ED-BDBE-42EB-831C-A5F497EE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667018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8D95561-A508-4877-90C0-277E60AD5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5DAB2-ABCA-40C3-B23E-616B8473BD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F6D27D-635F-461E-8BFD-44CC88AF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6002773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BD772A9-48EA-480C-A71E-82905F8DF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EAA5B-50AA-48E5-9326-6AE76F1993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80CFEF-AA17-4A18-89A1-54DACE0F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261515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B3861-8182-4081-AE75-53DE6C9C58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0C877-FD6F-4555-8233-574C140996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A5C51-DB26-4007-A06D-B5ACF243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49136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B78C8-10FC-4894-AFE1-9470DA001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F24F-41C6-4064-AB9D-02AD6D8982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53DD-6707-4A58-B6D4-40D87D383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976805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64F44-88F0-4762-AD91-312722ECE5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930B0-A79C-4005-855F-AF633BFE3E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39708-CDD6-4A68-BA92-D9A21315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074807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0802E10-8C3A-4EE8-9642-6B2324EAA5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9590-A682-4DE8-BE17-705652FF00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8A0D40-4AF3-49C7-9DD3-06303B97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7004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04BA841-126C-4A5F-8E68-BB1E761E79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62005-A4FE-49B1-92A6-663B920278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9E35092-0A0A-4257-B94F-F25CAFEA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14571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 - Graph/P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0F5E87F-7E6C-42EE-833A-1655BAA115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57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EEDD17B-F1EF-4FDB-B2C2-1B9DC7BD7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77A93-8922-453D-83A1-85A4063B91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B6032BA-7AB2-4107-8D53-87A33923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1766697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901F81B-7675-460E-812D-7EA2FEFC08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EF6D8-5CB7-40DB-AD0E-9BE1754C15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61CF10-8A3D-445F-BF88-922FF376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492985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AA71188-A5A9-4F64-94E2-80081E3A8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F6F3-5223-44A1-972C-FEA6AF30EB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F7715A-87F4-42C9-BA18-6E6AB1A4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8793851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C22560F-9888-4318-8F12-546555155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D8CBC-072A-459F-8274-1762A34548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D53649-9107-49F0-8DD3-2CF1DA4E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804218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C4120-CD67-4496-AF77-55A583390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D7A81-F247-4060-99FF-AF68278140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D6D07-5499-4EA4-B361-07FA8917D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7147666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40F63-8CEE-4997-B79C-833F7A1765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4DB88-5763-4CF4-A967-F89A42DD05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3447F-1C52-4806-A136-673ABB83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0327492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86AAD-B133-4ADD-A0FC-D85229EC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69B5-6E40-45A2-A0F5-2D81C3E946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BDAD2-9046-4E6E-BCAD-52222D678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8123245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C6914F3-0A47-4FAA-8D1C-57C4E71A2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873DC-B811-4555-B971-6BDD8F05B0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D4F956-6EDD-4EF6-8F8F-4804DF53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5150005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BB0BA80-C628-4948-AE2F-8E111373C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9C72A-C3EB-46F9-9568-4AB8B33E9F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31E81D-6C3C-4F40-A87E-8D904186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6170012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38E1ADA-0AED-4069-9FA3-56F9818B0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C34E-CBF5-440A-9199-E548CD7E3E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8D1C729-E254-4FEC-B4F4-81D7AFC0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24612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 - Handshak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52425" y="3559175"/>
            <a:ext cx="5029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25" y="2543175"/>
            <a:ext cx="7924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effectLst>
                  <a:outerShdw blurRad="203200" dist="63500" dir="2700000" algn="ctr" rotWithShape="0">
                    <a:schemeClr val="accent4">
                      <a:alpha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2E10EE-F2A1-4819-9EBA-C0050BBE51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900" b="0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636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89A3FD7-37C1-4FE0-841C-C184B052E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33106-FADD-4E7C-B2F3-3E51CADE89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A5CF32-5EF2-41B4-B4F4-4A5D5E3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224140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BE88D6-43D9-424C-9C64-3FFA0981F3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91207-DCA8-4F2D-9226-DA2861AE7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FCF2E2-C142-4FB5-877D-90C7CD42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9890578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E3E7581-1047-4BF1-99C7-29DBE6D1B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B7BC-0554-4E7D-820D-8CEC6DE8A3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08F7C1-3449-4AA1-B85C-58C20387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5128755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1002-7547-4E07-B534-EDB792071C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322DF-7EE3-4764-8243-67BAE8FF52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33073-381A-4FBF-857B-32CC96EF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5319686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26246-0324-4196-BDF8-3D03AEB8D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A7B6-29C7-46CC-B20C-48C201ECDD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4D4A-3B16-4B69-B65C-755599F6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5686479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15335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EA8A8-24FF-439A-B791-A149181E4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B8A90-CDCD-41CF-ABCB-12F3784689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CDF87-BEC9-4218-ACD6-8273D8A5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992495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B74EB97-9103-4F32-AC7F-7687C824C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33E8-FE85-4941-BC6A-F6A802638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243AE3-2B9B-44E0-92DD-1E708062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6623472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8C54BC-5C2E-485A-B81C-4F3C95595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3E37-0137-4FA2-85BD-A082691C05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E668A47-2603-4B1C-9C6B-96E73A446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7493316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8093ED1-AB9D-47E3-A127-5240773511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C3AB8-2543-4478-B714-4B75498612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06A9F5-8FA8-4640-9539-78A5F55F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4044887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370C0D2-464E-4D84-A1B2-275E740F2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84E54-23E1-48A9-BE68-E016988FBB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FF64CD-2AF9-43A3-9FFF-6BC84416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89267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27.jpe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10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2.jpe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26.jpe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3F4F5-19A9-46FC-BD98-061BFC699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356350"/>
            <a:ext cx="3886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accent4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25AD8DAD-0A3D-4B53-A18C-AF73E6D67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43196847-6E8B-4BD0-86F5-6FF57E263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6D437-E182-4A53-933A-1479C3C3F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56854F1-4A8E-482E-93D3-F88D3447E7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9B4A2C-BE3D-42F5-8096-CF86C2D5F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08063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>
            <a:extLst>
              <a:ext uri="{FF2B5EF4-FFF2-40B4-BE49-F238E27FC236}">
                <a16:creationId xmlns:a16="http://schemas.microsoft.com/office/drawing/2014/main" id="{5E3C401F-8972-4DE4-A78C-1EB9FC879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>
            <a:extLst>
              <a:ext uri="{FF2B5EF4-FFF2-40B4-BE49-F238E27FC236}">
                <a16:creationId xmlns:a16="http://schemas.microsoft.com/office/drawing/2014/main" id="{33F1B991-C2C5-4278-A37E-631BC0B458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78ED-AD9D-4B76-833D-8A38F4A1B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AEC9169-B7BA-45C5-A24B-DC40983E1F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0B24BC-D88B-4B4B-A9C3-4663BBA89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7423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ED5ECA0-B6F3-4CE8-9716-13FDBA66AE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BF11427-17BA-4B93-B245-A61BD71A6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380FE-F8F5-4BF2-8A31-966D38752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6413A38-50CB-4A72-9163-47B980300C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185E4-B263-4B76-B228-C2C337A66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3810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8453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BE71481-FD3E-4B7A-80BD-B139CF6D4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57455EC-F448-447B-994B-02C3010AE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9BB02-0E96-46A3-8230-14960969F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4AA41619-1291-441F-9A23-94747919E5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5811-F535-483B-B254-3DA824C389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0688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7756699C-AE74-4EA7-9FCD-1D84D68ED9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652885AF-ACF2-46C1-969F-4908A184B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C2D2B-0476-4F4C-8371-49101FF0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51C867C-AE14-4A65-8D12-E99F4543A5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01C68-8B6C-444B-B12A-719297E80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203114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079337C7-6B58-4295-B4CE-5CE450AE4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D50CD05-5A12-4C53-9380-14B1D5B48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0A009-E8B4-4E81-B6E6-6FD662A3D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F15AF1A-5D85-40F8-A1D3-63C96D98CC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632FDA-3E83-441C-8448-1DBCD997C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88827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A33EEA4-0493-45EB-839E-B74573157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4D99696-5989-4AB1-9C04-E1290F25F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1E4BD-6A5E-416B-B1BD-DD8CBA4C9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989C063-D8E7-445F-9E7E-FB1FE8089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E8AF7-456D-4580-9110-F6A8BA32E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2067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EDF96EBE-5762-4C12-AEE2-C41EB0C35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5BCFF57E-24A5-403E-A7F3-107F7B181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4DF2F-12BD-4D27-8996-2B06F2F5D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833E0306-C7AA-4297-B988-38443F35D9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9883D6-8052-4293-8BB3-173788733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384531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F963C5E9-8003-4085-9EC1-9F61B5B5A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E0FFC32B-75FB-4C69-82BA-63E989A60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7C49C-4961-43E8-BA84-BFBA36E69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CE61AC1D-759E-4AEC-AB94-A50AC840A3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149EC4-AEFF-49A0-AB7D-45DC52C05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>
                <a:solidFill>
                  <a:schemeClr val="tx2"/>
                </a:solidFill>
              </a:rPr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40751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B8D6B38F-0E4F-4744-9F09-3F5A05307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A637B83D-ACDA-406D-A124-39A5608E6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560CA-1D69-46B3-9E8A-36204B183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4AF4457-F100-4958-8C25-1AD64D9F46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E94BBD-CCAE-42AD-B8E5-BFAD01BA7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600" y="6415088"/>
            <a:ext cx="41910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2022 Parker Poe Adams &amp; Bernstein LLP  |  </a:t>
            </a:r>
            <a:r>
              <a:rPr lang="en-US" b="1" dirty="0"/>
              <a:t>parkerpoe.com</a:t>
            </a:r>
          </a:p>
        </p:txBody>
      </p:sp>
    </p:spTree>
    <p:extLst>
      <p:ext uri="{BB962C8B-B14F-4D97-AF65-F5344CB8AC3E}">
        <p14:creationId xmlns:p14="http://schemas.microsoft.com/office/powerpoint/2010/main" val="192174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ed@parkerpoeconsulting.com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msell@cityofgreer.org" TargetMode="External"/><Relationship Id="rId5" Type="http://schemas.openxmlformats.org/officeDocument/2006/relationships/image" Target="../media/image30.jpeg"/><Relationship Id="rId10" Type="http://schemas.openxmlformats.org/officeDocument/2006/relationships/hyperlink" Target="mailto:rayjones@parkerpoe.com" TargetMode="External"/><Relationship Id="rId4" Type="http://schemas.openxmlformats.org/officeDocument/2006/relationships/hyperlink" Target="mailto:thomas.lori@richlandcountysc.gov" TargetMode="External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B373-015A-88CA-266C-29CBD5DCC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281" y="2286000"/>
            <a:ext cx="7918803" cy="1119886"/>
          </a:xfrm>
        </p:spPr>
        <p:txBody>
          <a:bodyPr anchor="b"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do YOU </a:t>
            </a:r>
            <a:r>
              <a:rPr lang="en-US" sz="4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ARPA</a:t>
            </a:r>
            <a:r>
              <a:rPr lang="en-US" sz="4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13031-4C3F-09E7-AC2B-809EF1F05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82" y="3276600"/>
            <a:ext cx="8915400" cy="259160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Lori Thomas, Mike Sell, Ed Driggers &amp; Ray Jones</a:t>
            </a:r>
          </a:p>
        </p:txBody>
      </p:sp>
    </p:spTree>
    <p:extLst>
      <p:ext uri="{BB962C8B-B14F-4D97-AF65-F5344CB8AC3E}">
        <p14:creationId xmlns:p14="http://schemas.microsoft.com/office/powerpoint/2010/main" val="239871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939-8E79-439F-BA96-67D660F9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</p:txBody>
      </p:sp>
      <p:pic>
        <p:nvPicPr>
          <p:cNvPr id="1026" name="Picture 2" descr="Lori Thomas">
            <a:extLst>
              <a:ext uri="{FF2B5EF4-FFF2-40B4-BE49-F238E27FC236}">
                <a16:creationId xmlns:a16="http://schemas.microsoft.com/office/drawing/2014/main" id="{966F0B19-87BF-66FC-AF5F-E5B4EB7B3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27102"/>
            <a:ext cx="2210623" cy="17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4A3AE-E159-26C8-B58F-4447EE78E0CD}"/>
              </a:ext>
            </a:extLst>
          </p:cNvPr>
          <p:cNvSpPr txBox="1"/>
          <p:nvPr/>
        </p:nvSpPr>
        <p:spPr>
          <a:xfrm>
            <a:off x="686211" y="2888906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Lori Thomas,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thomas.lori@richlandcountysc.gov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28" name="Picture 4" descr="Mike Sell photo">
            <a:extLst>
              <a:ext uri="{FF2B5EF4-FFF2-40B4-BE49-F238E27FC236}">
                <a16:creationId xmlns:a16="http://schemas.microsoft.com/office/drawing/2014/main" id="{4EEFDFC3-AF46-65AD-6691-086CD683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27102"/>
            <a:ext cx="141402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537E9E-A942-62DA-937F-91A5C57ABA8F}"/>
              </a:ext>
            </a:extLst>
          </p:cNvPr>
          <p:cNvSpPr txBox="1"/>
          <p:nvPr/>
        </p:nvSpPr>
        <p:spPr>
          <a:xfrm>
            <a:off x="6011354" y="3032102"/>
            <a:ext cx="219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Mike Sell,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msell@cityofgreer.org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5929FC8-91FC-628C-A1DC-28641DEE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98" y="3555322"/>
            <a:ext cx="1800225" cy="211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0A2C0-736C-6BE1-71D4-D28E4F3EF579}"/>
              </a:ext>
            </a:extLst>
          </p:cNvPr>
          <p:cNvSpPr txBox="1"/>
          <p:nvPr/>
        </p:nvSpPr>
        <p:spPr>
          <a:xfrm>
            <a:off x="686211" y="565053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Ed Driggers,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8"/>
              </a:rPr>
              <a:t>ed@parkerpoeconsulting.com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6035406-8C92-7E3D-67D7-17FB5400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3617519"/>
            <a:ext cx="1800225" cy="211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6BBBB6-9F68-40D7-A20D-289811CF9B80}"/>
              </a:ext>
            </a:extLst>
          </p:cNvPr>
          <p:cNvSpPr txBox="1"/>
          <p:nvPr/>
        </p:nvSpPr>
        <p:spPr>
          <a:xfrm>
            <a:off x="5715000" y="569569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Ray Jones,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10"/>
              </a:rPr>
              <a:t>rayjones@parkerpoe.com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17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939-8E79-439F-BA96-67D660F9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How We Got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3B6B-8E49-44FB-99FA-604B2693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Coronavirus State and Local Fiscal Recovery Funds (“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SLFRF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”) are a part of the American Rescue Plan Act (“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ARPA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”) designed to support local governments’ response to and recovery from COVID-19.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Treasury published the interim final rule on the usage of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SLFRF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funds in May 2021.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final rule was published January 2022 and was effective April 2022.</a:t>
            </a:r>
          </a:p>
        </p:txBody>
      </p:sp>
    </p:spTree>
    <p:extLst>
      <p:ext uri="{BB962C8B-B14F-4D97-AF65-F5344CB8AC3E}">
        <p14:creationId xmlns:p14="http://schemas.microsoft.com/office/powerpoint/2010/main" val="45206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2815-0E7F-46A5-9B68-FFF355F3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Framing the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A67B0-9477-4AF7-9914-8B8182CFF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Funds must be used for costs incurred on or after March 3, 2021.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Funds must be obligated by December 31, 2024.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Funds must be expended by December 31, 2026.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52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939-8E79-439F-BA96-67D660F9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Eligible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3B6B-8E49-44FB-99FA-604B2693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4 categories of eligible uses: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Lost Revenue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Standard allowance of up to $10 million which may be used for governmental services (defined as any service traditionally provided by a government e.g., construction of schools and hospitals, road and infrastructure projects, provision of public services, environmental remediation, health services, government administration costs, etc.)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COVID-19 Public Health and Economic Response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Programs and services related to COVID-19 as well as capital expenditures that support public health and negative economic impacts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 general, (1) identify a COVID-19 impact on a specific household, small business, nonprofit, industry or class and (2) design a program tied to that negative impact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Capital expenditures are eligible but may come with reporting obligations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Premium Pay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Pay for eligible workers (generally those working in-person who earn 150% of County’s average wage or less and/or are non-exempt from Fair Labor Standards Act overtime)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Water, Sewer and Broadband Infrastructure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Broad range of eligible projects including those under the EPA’s Clean Water Revolving Fund, EPA’s Drinking Water State Revolving Fund, lead remediation, stormwater infrastructure and expanding broadband to underserved areas</a:t>
            </a:r>
          </a:p>
        </p:txBody>
      </p:sp>
    </p:spTree>
    <p:extLst>
      <p:ext uri="{BB962C8B-B14F-4D97-AF65-F5344CB8AC3E}">
        <p14:creationId xmlns:p14="http://schemas.microsoft.com/office/powerpoint/2010/main" val="229026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939-8E79-439F-BA96-67D660F9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We are the Government,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and We are Here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3B6B-8E49-44FB-99FA-604B2693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Opportunities and Caution with Federal Money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Unprecedented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Manage Council expectations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Typical Approach to Federal money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Be careful with one-time money for ongoing expenses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How to use these funds to address your needs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Look at your existing capital plan to see if any projects are eligible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 in combination with other funds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Resources</a:t>
            </a:r>
          </a:p>
          <a:p>
            <a:pPr marL="457200" lvl="1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0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939-8E79-439F-BA96-67D660F9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Real World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ARPA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in South Carolina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3B6B-8E49-44FB-99FA-604B26936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County Perspective</a:t>
            </a:r>
          </a:p>
          <a:p>
            <a:pPr marL="457200" lvl="1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38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939-8E79-439F-BA96-67D660F9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Real World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ARPA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in South Carolina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3B6B-8E49-44FB-99FA-604B26936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City Perspective</a:t>
            </a:r>
          </a:p>
          <a:p>
            <a:pPr marL="457200" lvl="1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4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939-8E79-439F-BA96-67D660F9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Restrictions, Deadlines and Audit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3B6B-8E49-44FB-99FA-604B2693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Bright-line Restrictions on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SLFRF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funds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Deposits to pension funds to reduce unfunded liability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Payment of debt service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Replenishing rainy-day funds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Satisfaction of settlements or judgments 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Construction of correctional facilities, convention centers, stadiums or capital projects designed for general economic development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Timeline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Funds must be “obligated” by December 31, 2024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Treasury has said obligated means an order has been placed for property and services, a contract has been entered into, subawards have been made, or similar transactions that require payment have been undertaken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Funds must be “expended” by December 31, 2026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Treasury has said this refers to “liquidating the obligations” 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Audit Activity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You can earn interest!</a:t>
            </a:r>
          </a:p>
        </p:txBody>
      </p:sp>
    </p:spTree>
    <p:extLst>
      <p:ext uri="{BB962C8B-B14F-4D97-AF65-F5344CB8AC3E}">
        <p14:creationId xmlns:p14="http://schemas.microsoft.com/office/powerpoint/2010/main" val="3251519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939-8E79-439F-BA96-67D660F9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3B6B-8E49-44FB-99FA-604B2693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SC Recipients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Overview of Final Rule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FAQs regarding Final Rule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53015"/>
      </p:ext>
    </p:extLst>
  </p:cSld>
  <p:clrMapOvr>
    <a:masterClrMapping/>
  </p:clrMapOvr>
</p:sld>
</file>

<file path=ppt/theme/theme1.xml><?xml version="1.0" encoding="utf-8"?>
<a:theme xmlns:a="http://schemas.openxmlformats.org/drawingml/2006/main" name="2022_PPT-Template_Standard">
  <a:themeElements>
    <a:clrScheme name="Parker Poe">
      <a:dk1>
        <a:srgbClr val="578270"/>
      </a:dk1>
      <a:lt1>
        <a:sysClr val="window" lastClr="FFFFFF"/>
      </a:lt1>
      <a:dk2>
        <a:srgbClr val="003352"/>
      </a:dk2>
      <a:lt2>
        <a:srgbClr val="EEECE1"/>
      </a:lt2>
      <a:accent1>
        <a:srgbClr val="77BC1F"/>
      </a:accent1>
      <a:accent2>
        <a:srgbClr val="B01C2E"/>
      </a:accent2>
      <a:accent3>
        <a:srgbClr val="578270"/>
      </a:accent3>
      <a:accent4>
        <a:srgbClr val="595959"/>
      </a:accent4>
      <a:accent5>
        <a:srgbClr val="82B8C9"/>
      </a:accent5>
      <a:accent6>
        <a:srgbClr val="BF5C00"/>
      </a:accent6>
      <a:hlink>
        <a:srgbClr val="003352"/>
      </a:hlink>
      <a:folHlink>
        <a:srgbClr val="800080"/>
      </a:folHlink>
    </a:clrScheme>
    <a:fontScheme name="Parker Po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PPT-Template_Standard" id="{6C2D78DC-04BD-43DF-87AE-5F89ECCF2B5D}" vid="{0B3C2620-C840-4D61-A655-A86D52C97B61}"/>
    </a:ext>
  </a:extLst>
</a:theme>
</file>

<file path=ppt/theme/theme10.xml><?xml version="1.0" encoding="utf-8"?>
<a:theme xmlns:a="http://schemas.openxmlformats.org/drawingml/2006/main" name="Parker Poe White/Light Blue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Parker Poe White/White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arker Poe Green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ker Poe Blue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rker Poe Gray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arker Poe Green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arker Poe White/Gray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arker Poe White/Lime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arker Poe White/Blue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arker Poe White/Orange">
  <a:themeElements>
    <a:clrScheme name="Custom 1">
      <a:dk1>
        <a:srgbClr val="595959"/>
      </a:dk1>
      <a:lt1>
        <a:sysClr val="window" lastClr="FFFFFF"/>
      </a:lt1>
      <a:dk2>
        <a:srgbClr val="578270"/>
      </a:dk2>
      <a:lt2>
        <a:srgbClr val="EEECE1"/>
      </a:lt2>
      <a:accent1>
        <a:srgbClr val="003352"/>
      </a:accent1>
      <a:accent2>
        <a:srgbClr val="578270"/>
      </a:accent2>
      <a:accent3>
        <a:srgbClr val="B01C2E"/>
      </a:accent3>
      <a:accent4>
        <a:srgbClr val="82B8C9"/>
      </a:accent4>
      <a:accent5>
        <a:srgbClr val="BF5C00"/>
      </a:accent5>
      <a:accent6>
        <a:srgbClr val="77BC1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.xml>��< ? x m l   v e r s i o n = " 1 . 0 "   e n c o d i n g = " u t f - 1 6 " ? > < p r o p e r t i e s   x m l n s = " h t t p : / / w w w . i m a n a g e . c o m / w o r k / x m l s c h e m a " >  
     < d o c u m e n t i d > P P A B ! 9 4 4 1 8 8 5 . 3 < / d o c u m e n t i d >  
     < s e n d e r i d > G R A C E K I M < / s e n d e r i d >  
     < s e n d e r e m a i l > G R A C E K I M @ P A R K E R P O E . C O M < / s e n d e r e m a i l >  
     < l a s t m o d i f i e d > 2 0 2 3 - 0 6 - 1 5 T 1 2 : 5 6 : 0 5 . 0 0 0 0 0 0 0 - 0 4 : 0 0 < / l a s t m o d i f i e d >  
     < d a t a b a s e > P P A B < / d a t a b a s e >  
 < / p r o p e r t i e s > 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A4DA7255B28B4694770A53A5539B38" ma:contentTypeVersion="15" ma:contentTypeDescription="Create a new document." ma:contentTypeScope="" ma:versionID="720578cdfcf757c0a2c371d28aab8490">
  <xsd:schema xmlns:xsd="http://www.w3.org/2001/XMLSchema" xmlns:xs="http://www.w3.org/2001/XMLSchema" xmlns:p="http://schemas.microsoft.com/office/2006/metadata/properties" xmlns:ns2="1e06914f-44e5-4d7d-a5ff-3a28c6f4b369" xmlns:ns3="dad4a9f3-2e1e-4919-874f-bf91ce1ba52a" targetNamespace="http://schemas.microsoft.com/office/2006/metadata/properties" ma:root="true" ma:fieldsID="ba09f7618c1182119e3536bf1a4d8bda" ns2:_="" ns3:_="">
    <xsd:import namespace="1e06914f-44e5-4d7d-a5ff-3a28c6f4b369"/>
    <xsd:import namespace="dad4a9f3-2e1e-4919-874f-bf91ce1ba5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6914f-44e5-4d7d-a5ff-3a28c6f4b3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bd9582-b7ae-4246-a421-b670bf0814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4a9f3-2e1e-4919-874f-bf91ce1ba52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88b5c4-dc14-4933-8131-4df58965bb75}" ma:internalName="TaxCatchAll" ma:showField="CatchAllData" ma:web="dad4a9f3-2e1e-4919-874f-bf91ce1ba5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06914f-44e5-4d7d-a5ff-3a28c6f4b369">
      <Terms xmlns="http://schemas.microsoft.com/office/infopath/2007/PartnerControls"/>
    </lcf76f155ced4ddcb4097134ff3c332f>
    <TaxCatchAll xmlns="dad4a9f3-2e1e-4919-874f-bf91ce1ba52a" xsi:nil="true"/>
  </documentManagement>
</p:properties>
</file>

<file path=customXML/itemProps1.xml><?xml version="1.0" encoding="utf-8"?>
<ds:datastoreItem xmlns:ds="http://schemas.openxmlformats.org/officeDocument/2006/customXml" ds:itemID="{9C358ECB-2FE5-4E56-801C-3DEC04747073}"/>
</file>

<file path=customXML/itemProps2.xml><?xml version="1.0" encoding="utf-8"?>
<ds:datastoreItem xmlns:ds="http://schemas.openxmlformats.org/officeDocument/2006/customXml" ds:itemID="{B280D5C4-714E-4474-B3B6-C532A57E95C9}"/>
</file>

<file path=customXML/itemProps3.xml><?xml version="1.0" encoding="utf-8"?>
<ds:datastoreItem xmlns:ds="http://schemas.openxmlformats.org/officeDocument/2006/customXml" ds:itemID="{EC2E808E-0117-4F5F-AA84-7C9F228CD82F}"/>
</file>

<file path=customXML/itemProps4.xml><?xml version="1.0" encoding="utf-8"?>
<ds:datastoreItem xmlns:ds="http://schemas.openxmlformats.org/officeDocument/2006/customXml" ds:itemID="{C9C7075B-4B03-4A33-9A3A-7A97F3F1676B}"/>
</file>

<file path=docProps/app.xml><?xml version="1.0" encoding="utf-8"?>
<Properties xmlns="http://schemas.openxmlformats.org/officeDocument/2006/extended-properties" xmlns:vt="http://schemas.openxmlformats.org/officeDocument/2006/docPropsVTypes">
  <Template>Standard PPAB Template</Template>
  <TotalTime>0</TotalTime>
  <Words>592</Words>
  <Application>Microsoft Office PowerPoint</Application>
  <PresentationFormat>On-screen Show (4:3)</PresentationFormat>
  <Paragraphs>70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Segoe UI</vt:lpstr>
      <vt:lpstr>2022_PPT-Template_Standard</vt:lpstr>
      <vt:lpstr>1_Parker Poe Green</vt:lpstr>
      <vt:lpstr>Parker Poe Blue</vt:lpstr>
      <vt:lpstr>Parker Poe Gray</vt:lpstr>
      <vt:lpstr>Parker Poe Green</vt:lpstr>
      <vt:lpstr>Parker Poe White/Gray</vt:lpstr>
      <vt:lpstr>Parker Poe White/Lime</vt:lpstr>
      <vt:lpstr>Parker Poe White/Blue</vt:lpstr>
      <vt:lpstr>Parker Poe White/Orange</vt:lpstr>
      <vt:lpstr>Parker Poe White/Light Blue</vt:lpstr>
      <vt:lpstr>Parker Poe White/White</vt:lpstr>
      <vt:lpstr>How do YOU ARPA?</vt:lpstr>
      <vt:lpstr>How We Got Here</vt:lpstr>
      <vt:lpstr>Framing the Conversation</vt:lpstr>
      <vt:lpstr>Eligible Uses</vt:lpstr>
      <vt:lpstr>We are the Government, and We are Here to Help</vt:lpstr>
      <vt:lpstr>Real World ARPA in South Carolina</vt:lpstr>
      <vt:lpstr>Real World ARPA in South Carolina</vt:lpstr>
      <vt:lpstr>Restrictions, Deadlines and Audit Risk</vt:lpstr>
      <vt:lpstr>Resources</vt:lpstr>
      <vt:lpstr>Questions?</vt:lpstr>
    </vt:vector>
  </TitlesOfParts>
  <Company>Parker Poe Adams &amp; Bernstein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sandyriddle</dc:creator>
  <cp:lastModifiedBy>Kim, Grace U.</cp:lastModifiedBy>
  <cp:revision>53</cp:revision>
  <cp:lastPrinted>2023-06-12T19:36:59Z</cp:lastPrinted>
  <dcterms:created xsi:type="dcterms:W3CDTF">2012-02-17T13:19:27Z</dcterms:created>
  <dcterms:modified xsi:type="dcterms:W3CDTF">2023-06-15T16:56:05Z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Number">
    <vt:lpwstr>9441885</vt:lpwstr>
  </property>
  <property fmtid="{D5CDD505-2E9C-101B-9397-08002B2CF9AE}" pid="3" name="DocumentVersion">
    <vt:lpwstr>3</vt:lpwstr>
  </property>
  <property fmtid="{D5CDD505-2E9C-101B-9397-08002B2CF9AE}" pid="4" name="ClientNumber">
    <vt:lpwstr>15559</vt:lpwstr>
  </property>
  <property fmtid="{D5CDD505-2E9C-101B-9397-08002B2CF9AE}" pid="5" name="MatterNumber">
    <vt:lpwstr>00018</vt:lpwstr>
  </property>
  <property fmtid="{D5CDD505-2E9C-101B-9397-08002B2CF9AE}" pid="6" name="ClientName">
    <vt:lpwstr>CAROLINA CAPITAL INVESTMENT CORPORATION</vt:lpwstr>
  </property>
  <property fmtid="{D5CDD505-2E9C-101B-9397-08002B2CF9AE}" pid="7" name="MatterName">
    <vt:lpwstr>SARGENT METAL FABRICATORS</vt:lpwstr>
  </property>
  <property fmtid="{D5CDD505-2E9C-101B-9397-08002B2CF9AE}" pid="8" name="DatabaseName">
    <vt:lpwstr>PPAB</vt:lpwstr>
  </property>
  <property fmtid="{D5CDD505-2E9C-101B-9397-08002B2CF9AE}" pid="9" name="TypistName">
    <vt:lpwstr>GRACEKIM</vt:lpwstr>
  </property>
  <property fmtid="{D5CDD505-2E9C-101B-9397-08002B2CF9AE}" pid="10" name="AuthorName">
    <vt:lpwstr>RYANROMANO</vt:lpwstr>
  </property>
  <property fmtid="{D5CDD505-2E9C-101B-9397-08002B2CF9AE}" pid="11" name="InUseBy">
    <vt:lpwstr>RYANROMANO</vt:lpwstr>
  </property>
  <property fmtid="{D5CDD505-2E9C-101B-9397-08002B2CF9AE}" pid="12" name="EditDate">
    <vt:lpwstr>6/15/2023 3:46:32 PM</vt:lpwstr>
  </property>
  <property fmtid="{D5CDD505-2E9C-101B-9397-08002B2CF9AE}" pid="13" name="EditTime">
    <vt:lpwstr/>
  </property>
  <property fmtid="{D5CDD505-2E9C-101B-9397-08002B2CF9AE}" pid="14" name="ContentTypeId">
    <vt:lpwstr>0x01010051A4DA7255B28B4694770A53A5539B38</vt:lpwstr>
  </property>
</Properties>
</file>