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420" r:id="rId2"/>
    <p:sldId id="267" r:id="rId3"/>
    <p:sldId id="1329" r:id="rId4"/>
    <p:sldId id="1587" r:id="rId5"/>
    <p:sldId id="292" r:id="rId6"/>
    <p:sldId id="268" r:id="rId7"/>
    <p:sldId id="270" r:id="rId8"/>
    <p:sldId id="272" r:id="rId9"/>
    <p:sldId id="283" r:id="rId10"/>
    <p:sldId id="1417" r:id="rId11"/>
    <p:sldId id="285" r:id="rId12"/>
    <p:sldId id="1419" r:id="rId13"/>
    <p:sldId id="1412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78A"/>
    <a:srgbClr val="0B4560"/>
    <a:srgbClr val="E8F3F8"/>
    <a:srgbClr val="D4DDE4"/>
    <a:srgbClr val="D6E2EA"/>
    <a:srgbClr val="4692B8"/>
    <a:srgbClr val="F3F9FB"/>
    <a:srgbClr val="E2EEF6"/>
    <a:srgbClr val="5188AD"/>
    <a:srgbClr val="72B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0D778-1B5A-4721-9167-6BA18B57D9E2}" v="4" dt="2023-06-15T00:43:40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7" autoAdjust="0"/>
    <p:restoredTop sz="96357" autoAdjust="0"/>
  </p:normalViewPr>
  <p:slideViewPr>
    <p:cSldViewPr snapToGrid="0">
      <p:cViewPr varScale="1">
        <p:scale>
          <a:sx n="58" d="100"/>
          <a:sy n="58" d="100"/>
        </p:scale>
        <p:origin x="90" y="1308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chrane, Carissa" userId="e025da5f-537a-4e35-906c-5a6b467cb0e9" providerId="ADAL" clId="{CF50D778-1B5A-4721-9167-6BA18B57D9E2}"/>
    <pc:docChg chg="undo custSel addSld delSld modSld">
      <pc:chgData name="Cochrane, Carissa" userId="e025da5f-537a-4e35-906c-5a6b467cb0e9" providerId="ADAL" clId="{CF50D778-1B5A-4721-9167-6BA18B57D9E2}" dt="2023-06-15T00:51:23.673" v="80" actId="478"/>
      <pc:docMkLst>
        <pc:docMk/>
      </pc:docMkLst>
      <pc:sldChg chg="addSp delSp del mod">
        <pc:chgData name="Cochrane, Carissa" userId="e025da5f-537a-4e35-906c-5a6b467cb0e9" providerId="ADAL" clId="{CF50D778-1B5A-4721-9167-6BA18B57D9E2}" dt="2023-06-15T00:40:04.429" v="5" actId="47"/>
        <pc:sldMkLst>
          <pc:docMk/>
          <pc:sldMk cId="0" sldId="256"/>
        </pc:sldMkLst>
        <pc:spChg chg="add del">
          <ac:chgData name="Cochrane, Carissa" userId="e025da5f-537a-4e35-906c-5a6b467cb0e9" providerId="ADAL" clId="{CF50D778-1B5A-4721-9167-6BA18B57D9E2}" dt="2023-06-15T00:39:39.289" v="1" actId="22"/>
          <ac:spMkLst>
            <pc:docMk/>
            <pc:sldMk cId="0" sldId="256"/>
            <ac:spMk id="6" creationId="{24A180FB-DF25-86B9-3D52-77E4D08AFAE5}"/>
          </ac:spMkLst>
        </pc:spChg>
        <pc:spChg chg="add del">
          <ac:chgData name="Cochrane, Carissa" userId="e025da5f-537a-4e35-906c-5a6b467cb0e9" providerId="ADAL" clId="{CF50D778-1B5A-4721-9167-6BA18B57D9E2}" dt="2023-06-15T00:39:46.689" v="3" actId="22"/>
          <ac:spMkLst>
            <pc:docMk/>
            <pc:sldMk cId="0" sldId="256"/>
            <ac:spMk id="10" creationId="{C01596A2-C00A-9E82-8AA6-5353C6651A4E}"/>
          </ac:spMkLst>
        </pc:spChg>
      </pc:sldChg>
      <pc:sldChg chg="addSp delSp modSp mod modAnim">
        <pc:chgData name="Cochrane, Carissa" userId="e025da5f-537a-4e35-906c-5a6b467cb0e9" providerId="ADAL" clId="{CF50D778-1B5A-4721-9167-6BA18B57D9E2}" dt="2023-06-15T00:51:08.548" v="72" actId="478"/>
        <pc:sldMkLst>
          <pc:docMk/>
          <pc:sldMk cId="2237537053" sldId="268"/>
        </pc:sldMkLst>
        <pc:spChg chg="del">
          <ac:chgData name="Cochrane, Carissa" userId="e025da5f-537a-4e35-906c-5a6b467cb0e9" providerId="ADAL" clId="{CF50D778-1B5A-4721-9167-6BA18B57D9E2}" dt="2023-06-15T00:51:06.497" v="71" actId="478"/>
          <ac:spMkLst>
            <pc:docMk/>
            <pc:sldMk cId="2237537053" sldId="268"/>
            <ac:spMk id="2" creationId="{4176B474-E5F6-4086-B3FB-2D045F7416EF}"/>
          </ac:spMkLst>
        </pc:spChg>
        <pc:spChg chg="add del mod">
          <ac:chgData name="Cochrane, Carissa" userId="e025da5f-537a-4e35-906c-5a6b467cb0e9" providerId="ADAL" clId="{CF50D778-1B5A-4721-9167-6BA18B57D9E2}" dt="2023-06-15T00:51:08.548" v="72" actId="478"/>
          <ac:spMkLst>
            <pc:docMk/>
            <pc:sldMk cId="2237537053" sldId="268"/>
            <ac:spMk id="28" creationId="{875BD1FA-A8E8-4179-72CE-0A77FBC514E6}"/>
          </ac:spMkLst>
        </pc:spChg>
      </pc:sldChg>
      <pc:sldChg chg="addSp delSp modSp mod">
        <pc:chgData name="Cochrane, Carissa" userId="e025da5f-537a-4e35-906c-5a6b467cb0e9" providerId="ADAL" clId="{CF50D778-1B5A-4721-9167-6BA18B57D9E2}" dt="2023-06-15T00:51:13.548" v="74" actId="478"/>
        <pc:sldMkLst>
          <pc:docMk/>
          <pc:sldMk cId="2258291962" sldId="270"/>
        </pc:sldMkLst>
        <pc:spChg chg="del">
          <ac:chgData name="Cochrane, Carissa" userId="e025da5f-537a-4e35-906c-5a6b467cb0e9" providerId="ADAL" clId="{CF50D778-1B5A-4721-9167-6BA18B57D9E2}" dt="2023-06-15T00:51:12.788" v="73" actId="478"/>
          <ac:spMkLst>
            <pc:docMk/>
            <pc:sldMk cId="2258291962" sldId="270"/>
            <ac:spMk id="2" creationId="{B1D8960B-A2FA-4C5C-B8E2-8FFC241BD801}"/>
          </ac:spMkLst>
        </pc:spChg>
        <pc:spChg chg="add del mod">
          <ac:chgData name="Cochrane, Carissa" userId="e025da5f-537a-4e35-906c-5a6b467cb0e9" providerId="ADAL" clId="{CF50D778-1B5A-4721-9167-6BA18B57D9E2}" dt="2023-06-15T00:51:13.548" v="74" actId="478"/>
          <ac:spMkLst>
            <pc:docMk/>
            <pc:sldMk cId="2258291962" sldId="270"/>
            <ac:spMk id="8" creationId="{5A4217CE-EA93-5EA2-192B-8F89F2A1A750}"/>
          </ac:spMkLst>
        </pc:spChg>
      </pc:sldChg>
      <pc:sldChg chg="addSp delSp modSp mod">
        <pc:chgData name="Cochrane, Carissa" userId="e025da5f-537a-4e35-906c-5a6b467cb0e9" providerId="ADAL" clId="{CF50D778-1B5A-4721-9167-6BA18B57D9E2}" dt="2023-06-15T00:51:16.514" v="76" actId="478"/>
        <pc:sldMkLst>
          <pc:docMk/>
          <pc:sldMk cId="1015202083" sldId="272"/>
        </pc:sldMkLst>
        <pc:spChg chg="del">
          <ac:chgData name="Cochrane, Carissa" userId="e025da5f-537a-4e35-906c-5a6b467cb0e9" providerId="ADAL" clId="{CF50D778-1B5A-4721-9167-6BA18B57D9E2}" dt="2023-06-15T00:51:15.899" v="75" actId="478"/>
          <ac:spMkLst>
            <pc:docMk/>
            <pc:sldMk cId="1015202083" sldId="272"/>
            <ac:spMk id="2" creationId="{48E5BAC6-C10F-41EB-B488-E157D9F6278C}"/>
          </ac:spMkLst>
        </pc:spChg>
        <pc:spChg chg="add del mod">
          <ac:chgData name="Cochrane, Carissa" userId="e025da5f-537a-4e35-906c-5a6b467cb0e9" providerId="ADAL" clId="{CF50D778-1B5A-4721-9167-6BA18B57D9E2}" dt="2023-06-15T00:51:16.514" v="76" actId="478"/>
          <ac:spMkLst>
            <pc:docMk/>
            <pc:sldMk cId="1015202083" sldId="272"/>
            <ac:spMk id="7" creationId="{AEDBF169-F3C0-637B-BC75-D69F829BF011}"/>
          </ac:spMkLst>
        </pc:spChg>
      </pc:sldChg>
      <pc:sldChg chg="del">
        <pc:chgData name="Cochrane, Carissa" userId="e025da5f-537a-4e35-906c-5a6b467cb0e9" providerId="ADAL" clId="{CF50D778-1B5A-4721-9167-6BA18B57D9E2}" dt="2023-06-15T00:44:08.545" v="9" actId="47"/>
        <pc:sldMkLst>
          <pc:docMk/>
          <pc:sldMk cId="36614709" sldId="273"/>
        </pc:sldMkLst>
      </pc:sldChg>
      <pc:sldChg chg="del">
        <pc:chgData name="Cochrane, Carissa" userId="e025da5f-537a-4e35-906c-5a6b467cb0e9" providerId="ADAL" clId="{CF50D778-1B5A-4721-9167-6BA18B57D9E2}" dt="2023-06-15T00:44:08.545" v="9" actId="47"/>
        <pc:sldMkLst>
          <pc:docMk/>
          <pc:sldMk cId="3519739196" sldId="274"/>
        </pc:sldMkLst>
      </pc:sldChg>
      <pc:sldChg chg="del">
        <pc:chgData name="Cochrane, Carissa" userId="e025da5f-537a-4e35-906c-5a6b467cb0e9" providerId="ADAL" clId="{CF50D778-1B5A-4721-9167-6BA18B57D9E2}" dt="2023-06-15T00:44:08.545" v="9" actId="47"/>
        <pc:sldMkLst>
          <pc:docMk/>
          <pc:sldMk cId="2328474662" sldId="275"/>
        </pc:sldMkLst>
      </pc:sldChg>
      <pc:sldChg chg="del">
        <pc:chgData name="Cochrane, Carissa" userId="e025da5f-537a-4e35-906c-5a6b467cb0e9" providerId="ADAL" clId="{CF50D778-1B5A-4721-9167-6BA18B57D9E2}" dt="2023-06-15T00:44:08.545" v="9" actId="47"/>
        <pc:sldMkLst>
          <pc:docMk/>
          <pc:sldMk cId="3405575465" sldId="278"/>
        </pc:sldMkLst>
      </pc:sldChg>
      <pc:sldChg chg="addSp delSp modSp mod">
        <pc:chgData name="Cochrane, Carissa" userId="e025da5f-537a-4e35-906c-5a6b467cb0e9" providerId="ADAL" clId="{CF50D778-1B5A-4721-9167-6BA18B57D9E2}" dt="2023-06-15T00:51:19.910" v="78" actId="478"/>
        <pc:sldMkLst>
          <pc:docMk/>
          <pc:sldMk cId="3843107118" sldId="283"/>
        </pc:sldMkLst>
        <pc:spChg chg="del">
          <ac:chgData name="Cochrane, Carissa" userId="e025da5f-537a-4e35-906c-5a6b467cb0e9" providerId="ADAL" clId="{CF50D778-1B5A-4721-9167-6BA18B57D9E2}" dt="2023-06-15T00:51:18.926" v="77" actId="478"/>
          <ac:spMkLst>
            <pc:docMk/>
            <pc:sldMk cId="3843107118" sldId="283"/>
            <ac:spMk id="2" creationId="{48E5BAC6-C10F-41EB-B488-E157D9F6278C}"/>
          </ac:spMkLst>
        </pc:spChg>
        <pc:spChg chg="add del mod">
          <ac:chgData name="Cochrane, Carissa" userId="e025da5f-537a-4e35-906c-5a6b467cb0e9" providerId="ADAL" clId="{CF50D778-1B5A-4721-9167-6BA18B57D9E2}" dt="2023-06-15T00:51:19.910" v="78" actId="478"/>
          <ac:spMkLst>
            <pc:docMk/>
            <pc:sldMk cId="3843107118" sldId="283"/>
            <ac:spMk id="6" creationId="{F56FAB43-875B-1FC6-519E-61CA3340B041}"/>
          </ac:spMkLst>
        </pc:spChg>
      </pc:sldChg>
      <pc:sldChg chg="addSp delSp modSp mod">
        <pc:chgData name="Cochrane, Carissa" userId="e025da5f-537a-4e35-906c-5a6b467cb0e9" providerId="ADAL" clId="{CF50D778-1B5A-4721-9167-6BA18B57D9E2}" dt="2023-06-15T00:51:23.673" v="80" actId="478"/>
        <pc:sldMkLst>
          <pc:docMk/>
          <pc:sldMk cId="1557990512" sldId="285"/>
        </pc:sldMkLst>
        <pc:spChg chg="del">
          <ac:chgData name="Cochrane, Carissa" userId="e025da5f-537a-4e35-906c-5a6b467cb0e9" providerId="ADAL" clId="{CF50D778-1B5A-4721-9167-6BA18B57D9E2}" dt="2023-06-15T00:51:23.122" v="79" actId="478"/>
          <ac:spMkLst>
            <pc:docMk/>
            <pc:sldMk cId="1557990512" sldId="285"/>
            <ac:spMk id="2" creationId="{48E5BAC6-C10F-41EB-B488-E157D9F6278C}"/>
          </ac:spMkLst>
        </pc:spChg>
        <pc:spChg chg="add del mod">
          <ac:chgData name="Cochrane, Carissa" userId="e025da5f-537a-4e35-906c-5a6b467cb0e9" providerId="ADAL" clId="{CF50D778-1B5A-4721-9167-6BA18B57D9E2}" dt="2023-06-15T00:51:23.673" v="80" actId="478"/>
          <ac:spMkLst>
            <pc:docMk/>
            <pc:sldMk cId="1557990512" sldId="285"/>
            <ac:spMk id="6" creationId="{B84A40CF-2915-DB78-1C94-691FDD66826A}"/>
          </ac:spMkLst>
        </pc:spChg>
      </pc:sldChg>
      <pc:sldChg chg="del">
        <pc:chgData name="Cochrane, Carissa" userId="e025da5f-537a-4e35-906c-5a6b467cb0e9" providerId="ADAL" clId="{CF50D778-1B5A-4721-9167-6BA18B57D9E2}" dt="2023-06-15T00:47:55.767" v="68" actId="47"/>
        <pc:sldMkLst>
          <pc:docMk/>
          <pc:sldMk cId="2310902411" sldId="287"/>
        </pc:sldMkLst>
      </pc:sldChg>
      <pc:sldChg chg="addSp delSp modSp mod modAnim">
        <pc:chgData name="Cochrane, Carissa" userId="e025da5f-537a-4e35-906c-5a6b467cb0e9" providerId="ADAL" clId="{CF50D778-1B5A-4721-9167-6BA18B57D9E2}" dt="2023-06-15T00:51:00.386" v="70" actId="478"/>
        <pc:sldMkLst>
          <pc:docMk/>
          <pc:sldMk cId="2783698606" sldId="292"/>
        </pc:sldMkLst>
        <pc:spChg chg="del">
          <ac:chgData name="Cochrane, Carissa" userId="e025da5f-537a-4e35-906c-5a6b467cb0e9" providerId="ADAL" clId="{CF50D778-1B5A-4721-9167-6BA18B57D9E2}" dt="2023-06-15T00:50:56.025" v="69" actId="478"/>
          <ac:spMkLst>
            <pc:docMk/>
            <pc:sldMk cId="2783698606" sldId="292"/>
            <ac:spMk id="2" creationId="{D7673E9E-83A7-4D7F-BE99-D0DC5A9C184F}"/>
          </ac:spMkLst>
        </pc:spChg>
        <pc:spChg chg="add del mod">
          <ac:chgData name="Cochrane, Carissa" userId="e025da5f-537a-4e35-906c-5a6b467cb0e9" providerId="ADAL" clId="{CF50D778-1B5A-4721-9167-6BA18B57D9E2}" dt="2023-06-15T00:51:00.386" v="70" actId="478"/>
          <ac:spMkLst>
            <pc:docMk/>
            <pc:sldMk cId="2783698606" sldId="292"/>
            <ac:spMk id="7" creationId="{980A0A03-B1AC-69DF-3472-73A76AE46B99}"/>
          </ac:spMkLst>
        </pc:spChg>
      </pc:sldChg>
      <pc:sldChg chg="del">
        <pc:chgData name="Cochrane, Carissa" userId="e025da5f-537a-4e35-906c-5a6b467cb0e9" providerId="ADAL" clId="{CF50D778-1B5A-4721-9167-6BA18B57D9E2}" dt="2023-06-15T00:44:08.545" v="9" actId="47"/>
        <pc:sldMkLst>
          <pc:docMk/>
          <pc:sldMk cId="3400749350" sldId="293"/>
        </pc:sldMkLst>
      </pc:sldChg>
      <pc:sldChg chg="del">
        <pc:chgData name="Cochrane, Carissa" userId="e025da5f-537a-4e35-906c-5a6b467cb0e9" providerId="ADAL" clId="{CF50D778-1B5A-4721-9167-6BA18B57D9E2}" dt="2023-06-15T00:44:08.545" v="9" actId="47"/>
        <pc:sldMkLst>
          <pc:docMk/>
          <pc:sldMk cId="3946161528" sldId="1330"/>
        </pc:sldMkLst>
      </pc:sldChg>
      <pc:sldChg chg="del">
        <pc:chgData name="Cochrane, Carissa" userId="e025da5f-537a-4e35-906c-5a6b467cb0e9" providerId="ADAL" clId="{CF50D778-1B5A-4721-9167-6BA18B57D9E2}" dt="2023-06-15T00:44:08.545" v="9" actId="47"/>
        <pc:sldMkLst>
          <pc:docMk/>
          <pc:sldMk cId="2165383129" sldId="1332"/>
        </pc:sldMkLst>
      </pc:sldChg>
      <pc:sldChg chg="del">
        <pc:chgData name="Cochrane, Carissa" userId="e025da5f-537a-4e35-906c-5a6b467cb0e9" providerId="ADAL" clId="{CF50D778-1B5A-4721-9167-6BA18B57D9E2}" dt="2023-06-15T00:44:08.545" v="9" actId="47"/>
        <pc:sldMkLst>
          <pc:docMk/>
          <pc:sldMk cId="2301338623" sldId="1333"/>
        </pc:sldMkLst>
      </pc:sldChg>
      <pc:sldChg chg="del">
        <pc:chgData name="Cochrane, Carissa" userId="e025da5f-537a-4e35-906c-5a6b467cb0e9" providerId="ADAL" clId="{CF50D778-1B5A-4721-9167-6BA18B57D9E2}" dt="2023-06-15T00:44:22.737" v="10" actId="47"/>
        <pc:sldMkLst>
          <pc:docMk/>
          <pc:sldMk cId="1979500527" sldId="1413"/>
        </pc:sldMkLst>
      </pc:sldChg>
      <pc:sldChg chg="modSp mod">
        <pc:chgData name="Cochrane, Carissa" userId="e025da5f-537a-4e35-906c-5a6b467cb0e9" providerId="ADAL" clId="{CF50D778-1B5A-4721-9167-6BA18B57D9E2}" dt="2023-06-15T00:47:53.237" v="67" actId="20577"/>
        <pc:sldMkLst>
          <pc:docMk/>
          <pc:sldMk cId="4250550650" sldId="1419"/>
        </pc:sldMkLst>
        <pc:spChg chg="mod">
          <ac:chgData name="Cochrane, Carissa" userId="e025da5f-537a-4e35-906c-5a6b467cb0e9" providerId="ADAL" clId="{CF50D778-1B5A-4721-9167-6BA18B57D9E2}" dt="2023-06-15T00:47:53.237" v="67" actId="20577"/>
          <ac:spMkLst>
            <pc:docMk/>
            <pc:sldMk cId="4250550650" sldId="1419"/>
            <ac:spMk id="5" creationId="{A3ED94F3-4258-4C8D-8851-EE33BBF4F432}"/>
          </ac:spMkLst>
        </pc:spChg>
      </pc:sldChg>
      <pc:sldChg chg="add">
        <pc:chgData name="Cochrane, Carissa" userId="e025da5f-537a-4e35-906c-5a6b467cb0e9" providerId="ADAL" clId="{CF50D778-1B5A-4721-9167-6BA18B57D9E2}" dt="2023-06-15T00:40:02.266" v="4"/>
        <pc:sldMkLst>
          <pc:docMk/>
          <pc:sldMk cId="2578264638" sldId="1420"/>
        </pc:sldMkLst>
      </pc:sldChg>
      <pc:sldChg chg="add">
        <pc:chgData name="Cochrane, Carissa" userId="e025da5f-537a-4e35-906c-5a6b467cb0e9" providerId="ADAL" clId="{CF50D778-1B5A-4721-9167-6BA18B57D9E2}" dt="2023-06-15T00:43:18.079" v="6"/>
        <pc:sldMkLst>
          <pc:docMk/>
          <pc:sldMk cId="1984503646" sldId="15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2A9A56-138A-48F9-B56B-3FAC85FD1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D963B-E733-4E28-AF44-F9D1EE79BD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25061-A804-4B25-8FF0-33306B2FFE9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5D597-E387-4775-AEF6-37794E72C0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11D49-F7FD-458C-89A0-05BC285108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ED1AB-721F-45C2-B265-FE575C9D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8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438C8-A039-46BF-B6F9-33076BE40459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8EC0-F8FB-441E-ACE2-E49E26C80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8EC0-F8FB-441E-ACE2-E49E26C80D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8EC0-F8FB-441E-ACE2-E49E26C80D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6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8EC0-F8FB-441E-ACE2-E49E26C80D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5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8EC0-F8FB-441E-ACE2-E49E26C80D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D8EC0-F8FB-441E-ACE2-E49E26C80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9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DE6682-A10E-4BD2-9D25-D15492AF9D44}"/>
              </a:ext>
            </a:extLst>
          </p:cNvPr>
          <p:cNvSpPr/>
          <p:nvPr userDrawn="1"/>
        </p:nvSpPr>
        <p:spPr>
          <a:xfrm>
            <a:off x="0" y="6495143"/>
            <a:ext cx="12191999" cy="36285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41581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1200" spc="300" dirty="0">
              <a:solidFill>
                <a:schemeClr val="accent1">
                  <a:lumMod val="40000"/>
                  <a:lumOff val="6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FF1B2F-E32B-41F0-A2E0-28755F914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67" y="6492874"/>
            <a:ext cx="5000334" cy="365126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/>
              <a:t>Section or Presentation Title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14EBB6AA-7D57-4F18-9E26-80F7061C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4"/>
            <a:ext cx="2521528" cy="365126"/>
          </a:xfrm>
        </p:spPr>
        <p:txBody>
          <a:bodyPr/>
          <a:lstStyle>
            <a:lvl1pPr algn="r">
              <a:defRPr sz="1100">
                <a:solidFill>
                  <a:schemeClr val="accent1">
                    <a:lumMod val="40000"/>
                    <a:lumOff val="6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571A25EE-FFD4-41B8-84B4-8D982C9A041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7A0F5C9-5821-41D5-820A-477AFA8F6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43214848"/>
              </p:ext>
            </p:extLst>
          </p:nvPr>
        </p:nvGraphicFramePr>
        <p:xfrm>
          <a:off x="6313313" y="6596697"/>
          <a:ext cx="5320579" cy="1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579">
                  <a:extLst>
                    <a:ext uri="{9D8B030D-6E8A-4147-A177-3AD203B41FA5}">
                      <a16:colId xmlns:a16="http://schemas.microsoft.com/office/drawing/2014/main" val="2276521319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r"/>
                      <a:r>
                        <a:rPr lang="en-US" sz="1100" cap="all" spc="300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 SC Office of Resilience  |  PAGE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083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DE6682-A10E-4BD2-9D25-D15492AF9D44}"/>
              </a:ext>
            </a:extLst>
          </p:cNvPr>
          <p:cNvSpPr/>
          <p:nvPr userDrawn="1"/>
        </p:nvSpPr>
        <p:spPr>
          <a:xfrm>
            <a:off x="0" y="6495143"/>
            <a:ext cx="12191999" cy="3628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5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1200" spc="300" dirty="0">
              <a:solidFill>
                <a:schemeClr val="accent1">
                  <a:lumMod val="40000"/>
                  <a:lumOff val="6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FF1B2F-E32B-41F0-A2E0-28755F914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67" y="6492874"/>
            <a:ext cx="5000334" cy="365126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cap="all" spc="300" baseline="0">
                <a:solidFill>
                  <a:srgbClr val="A4C9DC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/>
              <a:t>Section or Presentation Title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14EBB6AA-7D57-4F18-9E26-80F7061C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4"/>
            <a:ext cx="2521528" cy="365126"/>
          </a:xfrm>
        </p:spPr>
        <p:txBody>
          <a:bodyPr/>
          <a:lstStyle>
            <a:lvl1pPr algn="r">
              <a:defRPr sz="1100">
                <a:solidFill>
                  <a:srgbClr val="A4C9DC"/>
                </a:solidFill>
                <a:latin typeface="Avenir Next LT Pro" panose="020B0504020202020204" pitchFamily="34" charset="0"/>
              </a:defRPr>
            </a:lvl1pPr>
          </a:lstStyle>
          <a:p>
            <a:fld id="{571A25EE-FFD4-41B8-84B4-8D982C9A041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7A0F5C9-5821-41D5-820A-477AFA8F6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44320936"/>
              </p:ext>
            </p:extLst>
          </p:nvPr>
        </p:nvGraphicFramePr>
        <p:xfrm>
          <a:off x="6313313" y="6596697"/>
          <a:ext cx="5320579" cy="1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579">
                  <a:extLst>
                    <a:ext uri="{9D8B030D-6E8A-4147-A177-3AD203B41FA5}">
                      <a16:colId xmlns:a16="http://schemas.microsoft.com/office/drawing/2014/main" val="2276521319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r"/>
                      <a:r>
                        <a:rPr lang="en-US" sz="1100" cap="all" spc="300" baseline="0" dirty="0">
                          <a:solidFill>
                            <a:srgbClr val="A4C9DC"/>
                          </a:solidFill>
                          <a:latin typeface="Avenir Next LT Pro" panose="020B0504020202020204" pitchFamily="34" charset="0"/>
                        </a:rPr>
                        <a:t> SC Office of Resilience  |  PAGE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26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69A0DA0-2D5C-4680-BCE3-77B0A772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022"/>
            <a:ext cx="10515600" cy="57172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0B4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4BCEAD9-C147-46DA-8BF0-20BDC0AA5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86748"/>
            <a:ext cx="10515598" cy="66538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2pPr>
            <a:lvl3pPr marL="9144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3pPr>
            <a:lvl4pPr marL="13716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4pPr>
            <a:lvl5pPr marL="18288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9047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DE6682-A10E-4BD2-9D25-D15492AF9D44}"/>
              </a:ext>
            </a:extLst>
          </p:cNvPr>
          <p:cNvSpPr/>
          <p:nvPr userDrawn="1"/>
        </p:nvSpPr>
        <p:spPr>
          <a:xfrm>
            <a:off x="0" y="6495143"/>
            <a:ext cx="12191999" cy="362857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tx1"/>
              </a:gs>
              <a:gs pos="100000">
                <a:srgbClr val="0B45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1200" spc="300" dirty="0">
              <a:solidFill>
                <a:schemeClr val="accent1">
                  <a:lumMod val="40000"/>
                  <a:lumOff val="6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FF1B2F-E32B-41F0-A2E0-28755F914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67" y="6492874"/>
            <a:ext cx="5000334" cy="365126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en-US" dirty="0"/>
              <a:t>Section or Presentation Title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14EBB6AA-7D57-4F18-9E26-80F7061C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4"/>
            <a:ext cx="2521528" cy="365126"/>
          </a:xfrm>
        </p:spPr>
        <p:txBody>
          <a:bodyPr/>
          <a:lstStyle>
            <a:lvl1pPr algn="r">
              <a:defRPr sz="1100">
                <a:solidFill>
                  <a:schemeClr val="tx1">
                    <a:lumMod val="20000"/>
                    <a:lumOff val="8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571A25EE-FFD4-41B8-84B4-8D982C9A041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7A0F5C9-5821-41D5-820A-477AFA8F6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3370921"/>
              </p:ext>
            </p:extLst>
          </p:nvPr>
        </p:nvGraphicFramePr>
        <p:xfrm>
          <a:off x="6313313" y="6596697"/>
          <a:ext cx="5320579" cy="1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579">
                  <a:extLst>
                    <a:ext uri="{9D8B030D-6E8A-4147-A177-3AD203B41FA5}">
                      <a16:colId xmlns:a16="http://schemas.microsoft.com/office/drawing/2014/main" val="2276521319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r"/>
                      <a:r>
                        <a:rPr lang="en-US" sz="1100" cap="all" spc="300" baseline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 SC Office of Resilience  |  PAGE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267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6B1AF7-6B68-4424-9B0B-E5B58404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022"/>
            <a:ext cx="10515600" cy="57172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0B4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C06D5-80D8-4C9E-8946-469C63DA0C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86748"/>
            <a:ext cx="10515598" cy="66538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2pPr>
            <a:lvl3pPr marL="9144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3pPr>
            <a:lvl4pPr marL="13716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4pPr>
            <a:lvl5pPr marL="18288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9716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5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subtitle 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DE6682-A10E-4BD2-9D25-D15492AF9D44}"/>
              </a:ext>
            </a:extLst>
          </p:cNvPr>
          <p:cNvSpPr/>
          <p:nvPr userDrawn="1"/>
        </p:nvSpPr>
        <p:spPr>
          <a:xfrm>
            <a:off x="0" y="6495143"/>
            <a:ext cx="12191999" cy="3628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5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1200" spc="300" dirty="0">
              <a:solidFill>
                <a:schemeClr val="accent1">
                  <a:lumMod val="40000"/>
                  <a:lumOff val="6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14EBB6AA-7D57-4F18-9E26-80F7061C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4"/>
            <a:ext cx="2521528" cy="365126"/>
          </a:xfrm>
        </p:spPr>
        <p:txBody>
          <a:bodyPr/>
          <a:lstStyle>
            <a:lvl1pPr algn="r">
              <a:defRPr sz="1100">
                <a:solidFill>
                  <a:srgbClr val="A4C9DC"/>
                </a:solidFill>
                <a:latin typeface="Avenir Next LT Pro" panose="020B0504020202020204" pitchFamily="34" charset="0"/>
              </a:defRPr>
            </a:lvl1pPr>
          </a:lstStyle>
          <a:p>
            <a:fld id="{571A25EE-FFD4-41B8-84B4-8D982C9A041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7A0F5C9-5821-41D5-820A-477AFA8F6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44320936"/>
              </p:ext>
            </p:extLst>
          </p:nvPr>
        </p:nvGraphicFramePr>
        <p:xfrm>
          <a:off x="6313313" y="6596697"/>
          <a:ext cx="5320579" cy="1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579">
                  <a:extLst>
                    <a:ext uri="{9D8B030D-6E8A-4147-A177-3AD203B41FA5}">
                      <a16:colId xmlns:a16="http://schemas.microsoft.com/office/drawing/2014/main" val="2276521319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r"/>
                      <a:r>
                        <a:rPr lang="en-US" sz="1100" cap="all" spc="300" baseline="0" dirty="0">
                          <a:solidFill>
                            <a:srgbClr val="A4C9DC"/>
                          </a:solidFill>
                          <a:latin typeface="Avenir Next LT Pro" panose="020B0504020202020204" pitchFamily="34" charset="0"/>
                        </a:rPr>
                        <a:t> SC Office of Resilience  |  PAGE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26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69A0DA0-2D5C-4680-BCE3-77B0A772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822"/>
            <a:ext cx="10515600" cy="57172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0B4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227627C7-EE04-437F-8D54-1B2CC15B9C1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3061561"/>
              </p:ext>
            </p:extLst>
          </p:nvPr>
        </p:nvGraphicFramePr>
        <p:xfrm>
          <a:off x="221673" y="6503034"/>
          <a:ext cx="5320579" cy="354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579">
                  <a:extLst>
                    <a:ext uri="{9D8B030D-6E8A-4147-A177-3AD203B41FA5}">
                      <a16:colId xmlns:a16="http://schemas.microsoft.com/office/drawing/2014/main" val="2276521319"/>
                    </a:ext>
                  </a:extLst>
                </a:gridCol>
              </a:tblGrid>
              <a:tr h="354966">
                <a:tc>
                  <a:txBody>
                    <a:bodyPr/>
                    <a:lstStyle/>
                    <a:p>
                      <a:pPr algn="l"/>
                      <a:endParaRPr lang="en-US" sz="1100" cap="all" spc="300" baseline="0" dirty="0">
                        <a:solidFill>
                          <a:srgbClr val="A4C9DC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6407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9A4183-736D-47A3-97E1-CBE87B98F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398068-CFFC-4E63-9F7B-F5BBB7B81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959509"/>
            <a:ext cx="10515600" cy="2387600"/>
          </a:xfrm>
        </p:spPr>
        <p:txBody>
          <a:bodyPr anchor="b">
            <a:normAutofit/>
          </a:bodyPr>
          <a:lstStyle>
            <a:lvl1pPr algn="ctr">
              <a:defRPr sz="5400" b="1" spc="0" baseline="0">
                <a:solidFill>
                  <a:schemeClr val="bg1"/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BA2E7-4E2E-4B6B-93C9-1711B2A98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15508"/>
            <a:ext cx="10515600" cy="161778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93AF752-5879-4B96-9F4D-50B5BE399B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027" y="5660967"/>
            <a:ext cx="1090782" cy="10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DE6682-A10E-4BD2-9D25-D15492AF9D44}"/>
              </a:ext>
            </a:extLst>
          </p:cNvPr>
          <p:cNvSpPr/>
          <p:nvPr userDrawn="1"/>
        </p:nvSpPr>
        <p:spPr>
          <a:xfrm>
            <a:off x="0" y="6495143"/>
            <a:ext cx="12191999" cy="3628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5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1200" spc="300" dirty="0">
              <a:solidFill>
                <a:schemeClr val="accent1">
                  <a:lumMod val="40000"/>
                  <a:lumOff val="6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14EBB6AA-7D57-4F18-9E26-80F7061C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492874"/>
            <a:ext cx="2521528" cy="365126"/>
          </a:xfrm>
        </p:spPr>
        <p:txBody>
          <a:bodyPr/>
          <a:lstStyle>
            <a:lvl1pPr algn="r">
              <a:defRPr sz="1100">
                <a:solidFill>
                  <a:srgbClr val="A4C9DC"/>
                </a:solidFill>
                <a:latin typeface="Avenir Next LT Pro" panose="020B0504020202020204" pitchFamily="34" charset="0"/>
              </a:defRPr>
            </a:lvl1pPr>
          </a:lstStyle>
          <a:p>
            <a:fld id="{571A25EE-FFD4-41B8-84B4-8D982C9A041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7A0F5C9-5821-41D5-820A-477AFA8F6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44320936"/>
              </p:ext>
            </p:extLst>
          </p:nvPr>
        </p:nvGraphicFramePr>
        <p:xfrm>
          <a:off x="6313313" y="6596697"/>
          <a:ext cx="5320579" cy="1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579">
                  <a:extLst>
                    <a:ext uri="{9D8B030D-6E8A-4147-A177-3AD203B41FA5}">
                      <a16:colId xmlns:a16="http://schemas.microsoft.com/office/drawing/2014/main" val="2276521319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r"/>
                      <a:r>
                        <a:rPr lang="en-US" sz="1100" cap="all" spc="300" baseline="0" dirty="0">
                          <a:solidFill>
                            <a:srgbClr val="A4C9DC"/>
                          </a:solidFill>
                          <a:latin typeface="Avenir Next LT Pro" panose="020B0504020202020204" pitchFamily="34" charset="0"/>
                        </a:rPr>
                        <a:t> SC Office of Resilience  |  PAGE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26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69A0DA0-2D5C-4680-BCE3-77B0A772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022"/>
            <a:ext cx="10515600" cy="57172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0B4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4BCEAD9-C147-46DA-8BF0-20BDC0AA5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986748"/>
            <a:ext cx="10515598" cy="66538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2pPr>
            <a:lvl3pPr marL="9144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3pPr>
            <a:lvl4pPr marL="13716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4pPr>
            <a:lvl5pPr marL="1828800" indent="0" algn="ctr">
              <a:buNone/>
              <a:defRPr sz="2400">
                <a:solidFill>
                  <a:srgbClr val="0B4560"/>
                </a:solidFill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9958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9ADD9C-2588-4F96-AE90-14AB05C4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DCDE1-1850-44A3-B664-7E9C0977A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AA3B-3863-4059-8AA5-7D30301A2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D21DB-586D-465F-A83C-0175B359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AD43-711F-4981-9607-1117D3330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25EE-FFD4-41B8-84B4-8D982C9A0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4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68" r:id="rId3"/>
    <p:sldLayoutId id="2147483666" r:id="rId4"/>
    <p:sldLayoutId id="2147483670" r:id="rId5"/>
    <p:sldLayoutId id="2147483671" r:id="rId6"/>
    <p:sldLayoutId id="214748367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06CD-B30B-42C3-9689-FB9064936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Resilience Through Collaboration: Together We Thrive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47C66-490B-490B-9479-13D083F33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15508"/>
            <a:ext cx="10515600" cy="620633"/>
          </a:xfrm>
        </p:spPr>
        <p:txBody>
          <a:bodyPr>
            <a:normAutofit/>
          </a:bodyPr>
          <a:lstStyle/>
          <a:p>
            <a:r>
              <a:rPr lang="en-US" sz="2800" dirty="0"/>
              <a:t>South Carolina Office of Resilience, Ben Duncan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F733AA-F4B4-40E5-9CE9-0BF206C4B5FB}"/>
              </a:ext>
            </a:extLst>
          </p:cNvPr>
          <p:cNvCxnSpPr>
            <a:cxnSpLocks/>
          </p:cNvCxnSpPr>
          <p:nvPr/>
        </p:nvCxnSpPr>
        <p:spPr>
          <a:xfrm>
            <a:off x="2438400" y="3621952"/>
            <a:ext cx="7315200" cy="0"/>
          </a:xfrm>
          <a:prstGeom prst="line">
            <a:avLst/>
          </a:prstGeom>
          <a:ln w="6350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12062309-ADB3-E7CA-4670-47168ECB3E8C}"/>
              </a:ext>
            </a:extLst>
          </p:cNvPr>
          <p:cNvSpPr txBox="1">
            <a:spLocks/>
          </p:cNvSpPr>
          <p:nvPr/>
        </p:nvSpPr>
        <p:spPr>
          <a:xfrm>
            <a:off x="838200" y="4536141"/>
            <a:ext cx="10515600" cy="88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Myriad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Maximizing State Agency Partnerships, SCCCMA June 16, 2023</a:t>
            </a:r>
          </a:p>
        </p:txBody>
      </p:sp>
    </p:spTree>
    <p:extLst>
      <p:ext uri="{BB962C8B-B14F-4D97-AF65-F5344CB8AC3E}">
        <p14:creationId xmlns:p14="http://schemas.microsoft.com/office/powerpoint/2010/main" val="257826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3D93D9-FD95-4AF7-9C83-34D9151D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1224"/>
            <a:ext cx="9347199" cy="34610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FBDFC0-96E1-460A-9271-D57A99FE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FB481-BF6D-4664-B9CE-787FF5FD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24E9B-B5C7-4EC3-AF48-4CC5BBE7B9A7}"/>
              </a:ext>
            </a:extLst>
          </p:cNvPr>
          <p:cNvSpPr txBox="1"/>
          <p:nvPr/>
        </p:nvSpPr>
        <p:spPr>
          <a:xfrm>
            <a:off x="383357" y="892598"/>
            <a:ext cx="11425286" cy="1736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600" b="0" i="0" dirty="0">
                <a:solidFill>
                  <a:srgbClr val="124D68"/>
                </a:solidFill>
                <a:effectLst/>
              </a:rPr>
              <a:t>The South Carolina Office of Resilience is responsible for developing and implementing a </a:t>
            </a:r>
            <a:r>
              <a:rPr lang="en-US" sz="1600" b="1" i="0" dirty="0">
                <a:solidFill>
                  <a:srgbClr val="124D68"/>
                </a:solidFill>
                <a:effectLst/>
              </a:rPr>
              <a:t>Strategic Statewide Resilience and Risk Reduction Plan </a:t>
            </a:r>
            <a:r>
              <a:rPr lang="en-US" sz="1600" b="0" i="0" dirty="0">
                <a:solidFill>
                  <a:srgbClr val="124D68"/>
                </a:solidFill>
                <a:effectLst/>
              </a:rPr>
              <a:t>(Resilience Plan). The Plan identifies major flood risks around the state and potential losses that could occur as a result of extreme weather events. The Plan will provide strategies for local governments to implement resilience into their communities in order to mitigate potential flood risks.</a:t>
            </a:r>
          </a:p>
          <a:p>
            <a:pPr algn="l"/>
            <a:endParaRPr lang="en-US" sz="1600" dirty="0">
              <a:solidFill>
                <a:srgbClr val="124D68"/>
              </a:solidFill>
            </a:endParaRPr>
          </a:p>
          <a:p>
            <a:pPr algn="ctr"/>
            <a:r>
              <a:rPr lang="en-US" sz="1600" b="0" i="1" dirty="0">
                <a:solidFill>
                  <a:srgbClr val="124D68"/>
                </a:solidFill>
                <a:effectLst/>
              </a:rPr>
              <a:t>SCOR has released draft chapters of the plan which are available for review online.</a:t>
            </a:r>
            <a:endParaRPr lang="en-US" sz="1600" i="1" dirty="0">
              <a:solidFill>
                <a:srgbClr val="124D68"/>
              </a:solidFill>
            </a:endParaRPr>
          </a:p>
          <a:p>
            <a:pPr algn="l"/>
            <a:endParaRPr lang="en-US" sz="1600" b="0" i="0" dirty="0">
              <a:solidFill>
                <a:srgbClr val="124D68"/>
              </a:solidFill>
              <a:effectLst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B98B6FD-DFB2-4615-A4BA-5C1FF8959F43}"/>
              </a:ext>
            </a:extLst>
          </p:cNvPr>
          <p:cNvSpPr/>
          <p:nvPr/>
        </p:nvSpPr>
        <p:spPr>
          <a:xfrm rot="18017705">
            <a:off x="7903893" y="4626540"/>
            <a:ext cx="395926" cy="669303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336A1-5D12-43E9-A497-183776FE53F4}"/>
              </a:ext>
            </a:extLst>
          </p:cNvPr>
          <p:cNvSpPr txBox="1"/>
          <p:nvPr/>
        </p:nvSpPr>
        <p:spPr>
          <a:xfrm>
            <a:off x="8302135" y="4808343"/>
            <a:ext cx="3256818" cy="115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124D68"/>
                </a:solidFill>
                <a:effectLst/>
              </a:rPr>
              <a:t>All draft documents are available for review at scor.sc.gov</a:t>
            </a:r>
          </a:p>
        </p:txBody>
      </p:sp>
    </p:spTree>
    <p:extLst>
      <p:ext uri="{BB962C8B-B14F-4D97-AF65-F5344CB8AC3E}">
        <p14:creationId xmlns:p14="http://schemas.microsoft.com/office/powerpoint/2010/main" val="423724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BD06A-AA91-4206-AF03-EE2B4D0A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C6DFD-F0D6-4519-BE8D-F5D04F6E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137"/>
            <a:ext cx="10515600" cy="571726"/>
          </a:xfrm>
        </p:spPr>
        <p:txBody>
          <a:bodyPr anchor="ctr"/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Other Initiatives</a:t>
            </a:r>
          </a:p>
        </p:txBody>
      </p:sp>
    </p:spTree>
    <p:extLst>
      <p:ext uri="{BB962C8B-B14F-4D97-AF65-F5344CB8AC3E}">
        <p14:creationId xmlns:p14="http://schemas.microsoft.com/office/powerpoint/2010/main" val="155799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FBDFC0-96E1-460A-9271-D57A99FE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FB481-BF6D-4664-B9CE-787FF5FD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Rescue Plan Act (ARPA)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D94F3-4258-4C8D-8851-EE33BBF4F432}"/>
              </a:ext>
            </a:extLst>
          </p:cNvPr>
          <p:cNvSpPr txBox="1"/>
          <p:nvPr/>
        </p:nvSpPr>
        <p:spPr>
          <a:xfrm>
            <a:off x="383357" y="1121197"/>
            <a:ext cx="4868665" cy="4930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i="0" u="sng" dirty="0">
                <a:solidFill>
                  <a:srgbClr val="124D68"/>
                </a:solidFill>
                <a:effectLst/>
              </a:rPr>
              <a:t>Stormwater Infrastructure Program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24D68"/>
                </a:solidFill>
                <a:effectLst/>
              </a:rPr>
              <a:t>$55 million for green (nature-based) and grey (traditional) infrastructure projects for local governments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4D68"/>
                </a:solidFill>
              </a:rPr>
              <a:t>All 46 counties in SC were eligible to apply – 17 projects awarded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4D68"/>
                </a:solidFill>
              </a:rPr>
              <a:t>Part or all of the selected projects feature green infrastructure</a:t>
            </a:r>
            <a:endParaRPr lang="en-US" sz="2400" b="0" i="0" dirty="0">
              <a:solidFill>
                <a:srgbClr val="124D68"/>
              </a:solidFill>
              <a:effectLst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B037358-1B0B-409D-879D-508DBDDF7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24" y="1304344"/>
            <a:ext cx="6003743" cy="46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5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rge military ship&#10;&#10;Description automatically generated with low confidence">
            <a:extLst>
              <a:ext uri="{FF2B5EF4-FFF2-40B4-BE49-F238E27FC236}">
                <a16:creationId xmlns:a16="http://schemas.microsoft.com/office/drawing/2014/main" id="{65DA8567-883F-43A6-897C-03E35C0E6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2" r="40071"/>
          <a:stretch/>
        </p:blipFill>
        <p:spPr>
          <a:xfrm>
            <a:off x="-3251200" y="-53545"/>
            <a:ext cx="6945744" cy="6965090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FE9D1E-DD5B-4405-B35C-9AC80F10F65A}"/>
              </a:ext>
            </a:extLst>
          </p:cNvPr>
          <p:cNvSpPr/>
          <p:nvPr/>
        </p:nvSpPr>
        <p:spPr>
          <a:xfrm>
            <a:off x="0" y="6495143"/>
            <a:ext cx="12191999" cy="36285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5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endParaRPr lang="en-US" sz="1200" spc="300" dirty="0">
              <a:solidFill>
                <a:schemeClr val="accent1">
                  <a:lumMod val="40000"/>
                  <a:lumOff val="60000"/>
                </a:schemeClr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1DEE1DD5-7226-442C-B25A-238BEA9C41EE}"/>
              </a:ext>
            </a:extLst>
          </p:cNvPr>
          <p:cNvGraphicFramePr>
            <a:graphicFrameLocks noGrp="1"/>
          </p:cNvGraphicFramePr>
          <p:nvPr/>
        </p:nvGraphicFramePr>
        <p:xfrm>
          <a:off x="6313313" y="6596697"/>
          <a:ext cx="5320579" cy="1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579">
                  <a:extLst>
                    <a:ext uri="{9D8B030D-6E8A-4147-A177-3AD203B41FA5}">
                      <a16:colId xmlns:a16="http://schemas.microsoft.com/office/drawing/2014/main" val="2276521319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r"/>
                      <a:r>
                        <a:rPr lang="en-US" sz="1100" cap="all" spc="300" baseline="0" dirty="0">
                          <a:solidFill>
                            <a:srgbClr val="A4C9DC"/>
                          </a:solidFill>
                          <a:latin typeface="Avenir Next LT Pro" panose="020B0504020202020204" pitchFamily="34" charset="0"/>
                        </a:rPr>
                        <a:t> SC Office of Resilience  |  PAGE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26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5F15995-DF3D-4B23-A82F-B159D2A7EE27}"/>
              </a:ext>
            </a:extLst>
          </p:cNvPr>
          <p:cNvSpPr txBox="1"/>
          <p:nvPr/>
        </p:nvSpPr>
        <p:spPr>
          <a:xfrm>
            <a:off x="3878048" y="1128698"/>
            <a:ext cx="7630398" cy="501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24D68"/>
                </a:solidFill>
              </a:rPr>
              <a:t>Governor McMaster authorized SCOR to study the cost of removing or remediating all legacy contaminants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24D68"/>
                </a:solidFill>
              </a:rPr>
              <a:t>Initial survey assessment estimates there are over 1,500 different compartments or spaces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24D6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this time we are not aware of any immediate risks of release of existing contaminants, but previous surveys have </a:t>
            </a:r>
            <a:r>
              <a:rPr lang="en-US" sz="2200" dirty="0">
                <a:solidFill>
                  <a:srgbClr val="124D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estimated there are around 1.75 million gallons of contaminated water and 3,000 gallons of fuel on board, as well as PCA’s and PCB’s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24D68"/>
                </a:solidFill>
                <a:cs typeface="Times New Roman" panose="02020603050405020304" pitchFamily="18" charset="0"/>
              </a:rPr>
              <a:t>Updated estimates of materials on board will likely be available before summer 2023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24D68"/>
                </a:solidFill>
                <a:cs typeface="Times New Roman" panose="02020603050405020304" pitchFamily="18" charset="0"/>
              </a:rPr>
              <a:t>The full study and plan for remediation will be complete by the end of 2023</a:t>
            </a:r>
            <a:endParaRPr lang="en-US" sz="2200" dirty="0">
              <a:solidFill>
                <a:srgbClr val="124D68"/>
              </a:solidFill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19346C29-4603-4BD4-88E1-30539A1A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18034-A176-48DE-A17D-59C604FA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 Yorktown Remediation</a:t>
            </a:r>
          </a:p>
        </p:txBody>
      </p:sp>
    </p:spTree>
    <p:extLst>
      <p:ext uri="{BB962C8B-B14F-4D97-AF65-F5344CB8AC3E}">
        <p14:creationId xmlns:p14="http://schemas.microsoft.com/office/powerpoint/2010/main" val="6450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FD9FA9-06CD-4161-BC17-AC5808A28D2F}"/>
              </a:ext>
            </a:extLst>
          </p:cNvPr>
          <p:cNvSpPr txBox="1"/>
          <p:nvPr/>
        </p:nvSpPr>
        <p:spPr>
          <a:xfrm>
            <a:off x="196019" y="3013501"/>
            <a:ext cx="3633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Our Mission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4B695F-13BE-4D33-B071-3F882B7B6376}"/>
              </a:ext>
            </a:extLst>
          </p:cNvPr>
          <p:cNvGrpSpPr/>
          <p:nvPr/>
        </p:nvGrpSpPr>
        <p:grpSpPr>
          <a:xfrm>
            <a:off x="2910752" y="0"/>
            <a:ext cx="9281248" cy="6858887"/>
            <a:chOff x="2910752" y="0"/>
            <a:chExt cx="9281248" cy="6858887"/>
          </a:xfrm>
          <a:solidFill>
            <a:srgbClr val="E8F3F8"/>
          </a:solidFill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46050B5-4D11-40B2-82FE-839126EEA0D1}"/>
                </a:ext>
              </a:extLst>
            </p:cNvPr>
            <p:cNvSpPr/>
            <p:nvPr/>
          </p:nvSpPr>
          <p:spPr>
            <a:xfrm>
              <a:off x="2910752" y="0"/>
              <a:ext cx="7512050" cy="6858887"/>
            </a:xfrm>
            <a:custGeom>
              <a:avLst/>
              <a:gdLst>
                <a:gd name="connsiteX0" fmla="*/ 0 w 5003800"/>
                <a:gd name="connsiteY0" fmla="*/ 6858000 h 6858000"/>
                <a:gd name="connsiteX1" fmla="*/ 1250950 w 5003800"/>
                <a:gd name="connsiteY1" fmla="*/ 0 h 6858000"/>
                <a:gd name="connsiteX2" fmla="*/ 3752850 w 5003800"/>
                <a:gd name="connsiteY2" fmla="*/ 0 h 6858000"/>
                <a:gd name="connsiteX3" fmla="*/ 5003800 w 5003800"/>
                <a:gd name="connsiteY3" fmla="*/ 6858000 h 6858000"/>
                <a:gd name="connsiteX4" fmla="*/ 0 w 5003800"/>
                <a:gd name="connsiteY4" fmla="*/ 6858000 h 6858000"/>
                <a:gd name="connsiteX0" fmla="*/ 2508250 w 7512050"/>
                <a:gd name="connsiteY0" fmla="*/ 6858000 h 6858000"/>
                <a:gd name="connsiteX1" fmla="*/ 0 w 7512050"/>
                <a:gd name="connsiteY1" fmla="*/ 0 h 6858000"/>
                <a:gd name="connsiteX2" fmla="*/ 6261100 w 7512050"/>
                <a:gd name="connsiteY2" fmla="*/ 0 h 6858000"/>
                <a:gd name="connsiteX3" fmla="*/ 7512050 w 7512050"/>
                <a:gd name="connsiteY3" fmla="*/ 6858000 h 6858000"/>
                <a:gd name="connsiteX4" fmla="*/ 2508250 w 7512050"/>
                <a:gd name="connsiteY4" fmla="*/ 6858000 h 6858000"/>
                <a:gd name="connsiteX0" fmla="*/ 2419350 w 7512050"/>
                <a:gd name="connsiteY0" fmla="*/ 6858000 h 6858000"/>
                <a:gd name="connsiteX1" fmla="*/ 0 w 7512050"/>
                <a:gd name="connsiteY1" fmla="*/ 0 h 6858000"/>
                <a:gd name="connsiteX2" fmla="*/ 6261100 w 7512050"/>
                <a:gd name="connsiteY2" fmla="*/ 0 h 6858000"/>
                <a:gd name="connsiteX3" fmla="*/ 7512050 w 7512050"/>
                <a:gd name="connsiteY3" fmla="*/ 6858000 h 6858000"/>
                <a:gd name="connsiteX4" fmla="*/ 2419350 w 7512050"/>
                <a:gd name="connsiteY4" fmla="*/ 6858000 h 6858000"/>
                <a:gd name="connsiteX0" fmla="*/ 2419350 w 7518400"/>
                <a:gd name="connsiteY0" fmla="*/ 6858000 h 6858000"/>
                <a:gd name="connsiteX1" fmla="*/ 0 w 7518400"/>
                <a:gd name="connsiteY1" fmla="*/ 0 h 6858000"/>
                <a:gd name="connsiteX2" fmla="*/ 7518400 w 7518400"/>
                <a:gd name="connsiteY2" fmla="*/ 0 h 6858000"/>
                <a:gd name="connsiteX3" fmla="*/ 7512050 w 7518400"/>
                <a:gd name="connsiteY3" fmla="*/ 6858000 h 6858000"/>
                <a:gd name="connsiteX4" fmla="*/ 2419350 w 7518400"/>
                <a:gd name="connsiteY4" fmla="*/ 6858000 h 6858000"/>
                <a:gd name="connsiteX0" fmla="*/ 2419350 w 7525031"/>
                <a:gd name="connsiteY0" fmla="*/ 6858000 h 6883400"/>
                <a:gd name="connsiteX1" fmla="*/ 0 w 7525031"/>
                <a:gd name="connsiteY1" fmla="*/ 0 h 6883400"/>
                <a:gd name="connsiteX2" fmla="*/ 7518400 w 7525031"/>
                <a:gd name="connsiteY2" fmla="*/ 0 h 6883400"/>
                <a:gd name="connsiteX3" fmla="*/ 7524750 w 7525031"/>
                <a:gd name="connsiteY3" fmla="*/ 6883400 h 6883400"/>
                <a:gd name="connsiteX4" fmla="*/ 2419350 w 7525031"/>
                <a:gd name="connsiteY4" fmla="*/ 6858000 h 6883400"/>
                <a:gd name="connsiteX0" fmla="*/ 2426506 w 7525031"/>
                <a:gd name="connsiteY0" fmla="*/ 6884290 h 6884290"/>
                <a:gd name="connsiteX1" fmla="*/ 0 w 7525031"/>
                <a:gd name="connsiteY1" fmla="*/ 0 h 6884290"/>
                <a:gd name="connsiteX2" fmla="*/ 7518400 w 7525031"/>
                <a:gd name="connsiteY2" fmla="*/ 0 h 6884290"/>
                <a:gd name="connsiteX3" fmla="*/ 7524750 w 7525031"/>
                <a:gd name="connsiteY3" fmla="*/ 6883400 h 6884290"/>
                <a:gd name="connsiteX4" fmla="*/ 2426506 w 7525031"/>
                <a:gd name="connsiteY4" fmla="*/ 6884290 h 68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5031" h="6884290">
                  <a:moveTo>
                    <a:pt x="2426506" y="6884290"/>
                  </a:moveTo>
                  <a:lnTo>
                    <a:pt x="0" y="0"/>
                  </a:lnTo>
                  <a:lnTo>
                    <a:pt x="7518400" y="0"/>
                  </a:lnTo>
                  <a:cubicBezTo>
                    <a:pt x="7516283" y="2286000"/>
                    <a:pt x="7526867" y="4597400"/>
                    <a:pt x="7524750" y="6883400"/>
                  </a:cubicBezTo>
                  <a:lnTo>
                    <a:pt x="2426506" y="68842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E3109A-3613-46EB-BF3C-CA45844C94C2}"/>
                </a:ext>
              </a:extLst>
            </p:cNvPr>
            <p:cNvSpPr/>
            <p:nvPr/>
          </p:nvSpPr>
          <p:spPr>
            <a:xfrm>
              <a:off x="9228153" y="0"/>
              <a:ext cx="2963847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9ADBC0-BC3E-446F-87F8-67FC7819B9F5}"/>
              </a:ext>
            </a:extLst>
          </p:cNvPr>
          <p:cNvSpPr txBox="1"/>
          <p:nvPr/>
        </p:nvSpPr>
        <p:spPr>
          <a:xfrm>
            <a:off x="4555222" y="1720839"/>
            <a:ext cx="72502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600" dirty="0"/>
              <a:t>SCOR</a:t>
            </a:r>
            <a:r>
              <a:rPr lang="en-US" sz="3600" i="0" dirty="0"/>
              <a:t> lessens the impact of disasters on the communities and citizens of South Carolina by planning and coordinating statewide resilience, long term recovery and hazard mitigation.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212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FD9FA9-06CD-4161-BC17-AC5808A28D2F}"/>
              </a:ext>
            </a:extLst>
          </p:cNvPr>
          <p:cNvSpPr txBox="1"/>
          <p:nvPr/>
        </p:nvSpPr>
        <p:spPr>
          <a:xfrm>
            <a:off x="386578" y="2644169"/>
            <a:ext cx="3633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Resilience?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4B695F-13BE-4D33-B071-3F882B7B6376}"/>
              </a:ext>
            </a:extLst>
          </p:cNvPr>
          <p:cNvGrpSpPr/>
          <p:nvPr/>
        </p:nvGrpSpPr>
        <p:grpSpPr>
          <a:xfrm>
            <a:off x="2910752" y="0"/>
            <a:ext cx="9281248" cy="6858887"/>
            <a:chOff x="2910752" y="0"/>
            <a:chExt cx="9281248" cy="6858887"/>
          </a:xfrm>
          <a:solidFill>
            <a:srgbClr val="F5FBDD"/>
          </a:solidFill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46050B5-4D11-40B2-82FE-839126EEA0D1}"/>
                </a:ext>
              </a:extLst>
            </p:cNvPr>
            <p:cNvSpPr/>
            <p:nvPr/>
          </p:nvSpPr>
          <p:spPr>
            <a:xfrm>
              <a:off x="2910752" y="0"/>
              <a:ext cx="7512050" cy="6858887"/>
            </a:xfrm>
            <a:custGeom>
              <a:avLst/>
              <a:gdLst>
                <a:gd name="connsiteX0" fmla="*/ 0 w 5003800"/>
                <a:gd name="connsiteY0" fmla="*/ 6858000 h 6858000"/>
                <a:gd name="connsiteX1" fmla="*/ 1250950 w 5003800"/>
                <a:gd name="connsiteY1" fmla="*/ 0 h 6858000"/>
                <a:gd name="connsiteX2" fmla="*/ 3752850 w 5003800"/>
                <a:gd name="connsiteY2" fmla="*/ 0 h 6858000"/>
                <a:gd name="connsiteX3" fmla="*/ 5003800 w 5003800"/>
                <a:gd name="connsiteY3" fmla="*/ 6858000 h 6858000"/>
                <a:gd name="connsiteX4" fmla="*/ 0 w 5003800"/>
                <a:gd name="connsiteY4" fmla="*/ 6858000 h 6858000"/>
                <a:gd name="connsiteX0" fmla="*/ 2508250 w 7512050"/>
                <a:gd name="connsiteY0" fmla="*/ 6858000 h 6858000"/>
                <a:gd name="connsiteX1" fmla="*/ 0 w 7512050"/>
                <a:gd name="connsiteY1" fmla="*/ 0 h 6858000"/>
                <a:gd name="connsiteX2" fmla="*/ 6261100 w 7512050"/>
                <a:gd name="connsiteY2" fmla="*/ 0 h 6858000"/>
                <a:gd name="connsiteX3" fmla="*/ 7512050 w 7512050"/>
                <a:gd name="connsiteY3" fmla="*/ 6858000 h 6858000"/>
                <a:gd name="connsiteX4" fmla="*/ 2508250 w 7512050"/>
                <a:gd name="connsiteY4" fmla="*/ 6858000 h 6858000"/>
                <a:gd name="connsiteX0" fmla="*/ 2419350 w 7512050"/>
                <a:gd name="connsiteY0" fmla="*/ 6858000 h 6858000"/>
                <a:gd name="connsiteX1" fmla="*/ 0 w 7512050"/>
                <a:gd name="connsiteY1" fmla="*/ 0 h 6858000"/>
                <a:gd name="connsiteX2" fmla="*/ 6261100 w 7512050"/>
                <a:gd name="connsiteY2" fmla="*/ 0 h 6858000"/>
                <a:gd name="connsiteX3" fmla="*/ 7512050 w 7512050"/>
                <a:gd name="connsiteY3" fmla="*/ 6858000 h 6858000"/>
                <a:gd name="connsiteX4" fmla="*/ 2419350 w 7512050"/>
                <a:gd name="connsiteY4" fmla="*/ 6858000 h 6858000"/>
                <a:gd name="connsiteX0" fmla="*/ 2419350 w 7518400"/>
                <a:gd name="connsiteY0" fmla="*/ 6858000 h 6858000"/>
                <a:gd name="connsiteX1" fmla="*/ 0 w 7518400"/>
                <a:gd name="connsiteY1" fmla="*/ 0 h 6858000"/>
                <a:gd name="connsiteX2" fmla="*/ 7518400 w 7518400"/>
                <a:gd name="connsiteY2" fmla="*/ 0 h 6858000"/>
                <a:gd name="connsiteX3" fmla="*/ 7512050 w 7518400"/>
                <a:gd name="connsiteY3" fmla="*/ 6858000 h 6858000"/>
                <a:gd name="connsiteX4" fmla="*/ 2419350 w 7518400"/>
                <a:gd name="connsiteY4" fmla="*/ 6858000 h 6858000"/>
                <a:gd name="connsiteX0" fmla="*/ 2419350 w 7525031"/>
                <a:gd name="connsiteY0" fmla="*/ 6858000 h 6883400"/>
                <a:gd name="connsiteX1" fmla="*/ 0 w 7525031"/>
                <a:gd name="connsiteY1" fmla="*/ 0 h 6883400"/>
                <a:gd name="connsiteX2" fmla="*/ 7518400 w 7525031"/>
                <a:gd name="connsiteY2" fmla="*/ 0 h 6883400"/>
                <a:gd name="connsiteX3" fmla="*/ 7524750 w 7525031"/>
                <a:gd name="connsiteY3" fmla="*/ 6883400 h 6883400"/>
                <a:gd name="connsiteX4" fmla="*/ 2419350 w 7525031"/>
                <a:gd name="connsiteY4" fmla="*/ 6858000 h 6883400"/>
                <a:gd name="connsiteX0" fmla="*/ 2426506 w 7525031"/>
                <a:gd name="connsiteY0" fmla="*/ 6884290 h 6884290"/>
                <a:gd name="connsiteX1" fmla="*/ 0 w 7525031"/>
                <a:gd name="connsiteY1" fmla="*/ 0 h 6884290"/>
                <a:gd name="connsiteX2" fmla="*/ 7518400 w 7525031"/>
                <a:gd name="connsiteY2" fmla="*/ 0 h 6884290"/>
                <a:gd name="connsiteX3" fmla="*/ 7524750 w 7525031"/>
                <a:gd name="connsiteY3" fmla="*/ 6883400 h 6884290"/>
                <a:gd name="connsiteX4" fmla="*/ 2426506 w 7525031"/>
                <a:gd name="connsiteY4" fmla="*/ 6884290 h 68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5031" h="6884290">
                  <a:moveTo>
                    <a:pt x="2426506" y="6884290"/>
                  </a:moveTo>
                  <a:lnTo>
                    <a:pt x="0" y="0"/>
                  </a:lnTo>
                  <a:lnTo>
                    <a:pt x="7518400" y="0"/>
                  </a:lnTo>
                  <a:cubicBezTo>
                    <a:pt x="7516283" y="2286000"/>
                    <a:pt x="7526867" y="4597400"/>
                    <a:pt x="7524750" y="6883400"/>
                  </a:cubicBezTo>
                  <a:lnTo>
                    <a:pt x="2426506" y="68842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E3109A-3613-46EB-BF3C-CA45844C94C2}"/>
                </a:ext>
              </a:extLst>
            </p:cNvPr>
            <p:cNvSpPr/>
            <p:nvPr/>
          </p:nvSpPr>
          <p:spPr>
            <a:xfrm>
              <a:off x="9228153" y="0"/>
              <a:ext cx="2963847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9ADBC0-BC3E-446F-87F8-67FC7819B9F5}"/>
              </a:ext>
            </a:extLst>
          </p:cNvPr>
          <p:cNvSpPr txBox="1"/>
          <p:nvPr/>
        </p:nvSpPr>
        <p:spPr>
          <a:xfrm>
            <a:off x="4354004" y="1997838"/>
            <a:ext cx="763677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ability of communities, economies, and ecosystems to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anticipate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absorb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recover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thrive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when presented with environmental change and natural hazards.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DC4B462-4E4D-419A-A466-FDBEAB0C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27893" y="6403975"/>
            <a:ext cx="2283131" cy="365125"/>
          </a:xfrm>
        </p:spPr>
        <p:txBody>
          <a:bodyPr/>
          <a:lstStyle/>
          <a:p>
            <a:pPr algn="r"/>
            <a:fld id="{571A25EE-FFD4-41B8-84B4-8D982C9A0415}" type="slidenum">
              <a:rPr lang="en-US" smtClean="0">
                <a:solidFill>
                  <a:schemeClr val="bg2">
                    <a:lumMod val="10000"/>
                  </a:schemeClr>
                </a:solidFill>
              </a:rPr>
              <a:pPr algn="r"/>
              <a:t>3</a:t>
            </a:fld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1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0342DC-0AA0-4F00-B2D4-9D219ABB9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30" y="4350138"/>
            <a:ext cx="4542518" cy="20345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7C6DFD-F0D6-4519-BE8D-F5D04F6E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73" y="300609"/>
            <a:ext cx="10515600" cy="571726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165C7D"/>
                </a:solidFill>
                <a:latin typeface="Myriad Pro" panose="020B0503030403020204"/>
              </a:rPr>
              <a:t>Disaster Relief and Resilience 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B203C-67BF-4CD0-AE6B-9D7D36427D73}"/>
              </a:ext>
            </a:extLst>
          </p:cNvPr>
          <p:cNvSpPr txBox="1"/>
          <p:nvPr/>
        </p:nvSpPr>
        <p:spPr>
          <a:xfrm>
            <a:off x="389128" y="1021307"/>
            <a:ext cx="5808210" cy="10086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65C7D"/>
                </a:solidFill>
                <a:latin typeface="Myriad Pro" panose="020B0503030403020204"/>
              </a:rPr>
              <a:t>Effective Sept 29, 2020, the </a:t>
            </a:r>
            <a:r>
              <a:rPr lang="en-US" sz="1600" b="1" dirty="0">
                <a:solidFill>
                  <a:srgbClr val="165C7D"/>
                </a:solidFill>
                <a:latin typeface="Myriad Pro" panose="020B0503030403020204"/>
              </a:rPr>
              <a:t>Disaster Relief and Resilience Act</a:t>
            </a:r>
            <a:r>
              <a:rPr lang="en-US" sz="1600" dirty="0">
                <a:solidFill>
                  <a:srgbClr val="165C7D"/>
                </a:solidFill>
                <a:latin typeface="Myriad Pro" panose="020B0503030403020204"/>
              </a:rPr>
              <a:t> (S.C. Code. Ann. § 48-62-10, et. seq.) created the SC Office of Resilience, absorbing SCDRO into its operations.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C4A57-0A3F-4891-B353-A8BCD115D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953" y="725605"/>
            <a:ext cx="4238374" cy="3697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34F72B-B165-451D-B0B6-51EEAFE28EBB}"/>
              </a:ext>
            </a:extLst>
          </p:cNvPr>
          <p:cNvSpPr txBox="1"/>
          <p:nvPr/>
        </p:nvSpPr>
        <p:spPr>
          <a:xfrm>
            <a:off x="624078" y="2029968"/>
            <a:ext cx="6606042" cy="1837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65C7D"/>
                </a:solidFill>
                <a:latin typeface="Myriad Pro" panose="020B0503030403020204"/>
              </a:rPr>
              <a:t>Tasked the office with developing, implementing, and maintaining the Strategic Statewide Resilience and Risk Reduction Plan (Resilience Plan)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65C7D"/>
                </a:solidFill>
                <a:latin typeface="Myriad Pro" panose="020B0503030403020204"/>
              </a:rPr>
              <a:t>Requires </a:t>
            </a:r>
            <a:r>
              <a:rPr lang="en-US" sz="1600" i="1" dirty="0">
                <a:solidFill>
                  <a:srgbClr val="165C7D"/>
                </a:solidFill>
                <a:latin typeface="Myriad Pro" panose="020B0503030403020204"/>
              </a:rPr>
              <a:t>coordination</a:t>
            </a:r>
            <a:r>
              <a:rPr lang="en-US" sz="1600" dirty="0">
                <a:solidFill>
                  <a:srgbClr val="165C7D"/>
                </a:solidFill>
                <a:latin typeface="Myriad Pro" panose="020B0503030403020204"/>
              </a:rPr>
              <a:t> of statewide resilience and disaster recovery efforts and collaboration with federal, state, and local stakeholders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65C7D"/>
                </a:solidFill>
                <a:latin typeface="Myriad Pro" panose="020B0503030403020204"/>
              </a:rPr>
              <a:t>Created two funds: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0BF8C-11A0-43FC-BF24-F589170EA162}"/>
              </a:ext>
            </a:extLst>
          </p:cNvPr>
          <p:cNvSpPr txBox="1"/>
          <p:nvPr/>
        </p:nvSpPr>
        <p:spPr>
          <a:xfrm>
            <a:off x="544326" y="5304656"/>
            <a:ext cx="5808210" cy="10640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65C7D"/>
                </a:solidFill>
                <a:latin typeface="Myriad Pro" panose="020B0503030403020204"/>
              </a:rPr>
              <a:t>SCDRO Director Ben Duncan </a:t>
            </a:r>
            <a:r>
              <a:rPr lang="en-US" sz="1600" dirty="0">
                <a:solidFill>
                  <a:srgbClr val="165C7D"/>
                </a:solidFill>
                <a:latin typeface="Myriad Pro" panose="020B0503030403020204"/>
              </a:rPr>
              <a:t>was appointed as the </a:t>
            </a:r>
            <a:r>
              <a:rPr lang="en-US" sz="1600" b="1" dirty="0">
                <a:solidFill>
                  <a:srgbClr val="165C7D"/>
                </a:solidFill>
                <a:latin typeface="Myriad Pro" panose="020B0503030403020204"/>
              </a:rPr>
              <a:t>state’s first Chief Resilience Officer</a:t>
            </a:r>
            <a:r>
              <a:rPr lang="en-US" sz="1600" dirty="0">
                <a:solidFill>
                  <a:srgbClr val="165C7D"/>
                </a:solidFill>
                <a:latin typeface="Myriad Pro" panose="020B0503030403020204"/>
              </a:rPr>
              <a:t>. The SC Senate confirmed the nomination on April 7, 2021.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A63F25-DEE7-46B2-8562-C7A7EA6A6892}"/>
              </a:ext>
            </a:extLst>
          </p:cNvPr>
          <p:cNvSpPr/>
          <p:nvPr/>
        </p:nvSpPr>
        <p:spPr>
          <a:xfrm>
            <a:off x="389128" y="4016687"/>
            <a:ext cx="2971800" cy="114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Disaster Relief and Resilience Reserve Fund (Reserve Fund)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D392A0-5DF7-438C-9A36-D7567706C5A8}"/>
              </a:ext>
            </a:extLst>
          </p:cNvPr>
          <p:cNvSpPr/>
          <p:nvPr/>
        </p:nvSpPr>
        <p:spPr>
          <a:xfrm>
            <a:off x="3709371" y="4015097"/>
            <a:ext cx="2971800" cy="1140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b="1" dirty="0"/>
              <a:t>Resilience Revolving Fund (Revolving Fund)</a:t>
            </a:r>
          </a:p>
        </p:txBody>
      </p:sp>
    </p:spTree>
    <p:extLst>
      <p:ext uri="{BB962C8B-B14F-4D97-AF65-F5344CB8AC3E}">
        <p14:creationId xmlns:p14="http://schemas.microsoft.com/office/powerpoint/2010/main" val="198450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C559C-FC8F-45E3-9C56-879BDD82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ED314A-8498-4F72-ADB0-4F413BF5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D0F8D7-1E0A-4C2E-9F03-1F1149DC5C7D}"/>
              </a:ext>
            </a:extLst>
          </p:cNvPr>
          <p:cNvGrpSpPr/>
          <p:nvPr/>
        </p:nvGrpSpPr>
        <p:grpSpPr>
          <a:xfrm>
            <a:off x="6192735" y="707248"/>
            <a:ext cx="5728479" cy="5252516"/>
            <a:chOff x="6192735" y="707248"/>
            <a:chExt cx="5728479" cy="5252516"/>
          </a:xfrm>
        </p:grpSpPr>
        <p:sp>
          <p:nvSpPr>
            <p:cNvPr id="1048" name="Block Arc 1047">
              <a:extLst>
                <a:ext uri="{FF2B5EF4-FFF2-40B4-BE49-F238E27FC236}">
                  <a16:creationId xmlns:a16="http://schemas.microsoft.com/office/drawing/2014/main" id="{ADBDBA16-E6AC-4CEE-ACC3-F99C26796A72}"/>
                </a:ext>
              </a:extLst>
            </p:cNvPr>
            <p:cNvSpPr/>
            <p:nvPr/>
          </p:nvSpPr>
          <p:spPr>
            <a:xfrm rot="11331922">
              <a:off x="6668698" y="707248"/>
              <a:ext cx="5252516" cy="5252516"/>
            </a:xfrm>
            <a:prstGeom prst="blockArc">
              <a:avLst>
                <a:gd name="adj1" fmla="val 10800000"/>
                <a:gd name="adj2" fmla="val 169844"/>
                <a:gd name="adj3" fmla="val 10910"/>
              </a:avLst>
            </a:prstGeom>
            <a:solidFill>
              <a:srgbClr val="E8F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8E8D73D-0EDB-4D02-8B7E-C86E58CD9E69}"/>
                </a:ext>
              </a:extLst>
            </p:cNvPr>
            <p:cNvCxnSpPr>
              <a:cxnSpLocks/>
            </p:cNvCxnSpPr>
            <p:nvPr/>
          </p:nvCxnSpPr>
          <p:spPr>
            <a:xfrm>
              <a:off x="6192735" y="4838700"/>
              <a:ext cx="1030390" cy="87128"/>
            </a:xfrm>
            <a:prstGeom prst="line">
              <a:avLst/>
            </a:prstGeom>
            <a:ln w="38100">
              <a:solidFill>
                <a:srgbClr val="E8F3F8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8939567-2F1A-4883-A6AC-E0208F522220}"/>
              </a:ext>
            </a:extLst>
          </p:cNvPr>
          <p:cNvGrpSpPr/>
          <p:nvPr/>
        </p:nvGrpSpPr>
        <p:grpSpPr>
          <a:xfrm rot="223577">
            <a:off x="7172512" y="991728"/>
            <a:ext cx="4304489" cy="4511589"/>
            <a:chOff x="3779020" y="1142585"/>
            <a:chExt cx="4304489" cy="4511589"/>
          </a:xfrm>
        </p:grpSpPr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F477054B-8C6B-4ECA-A69E-8FD3802B8F7F}"/>
                </a:ext>
              </a:extLst>
            </p:cNvPr>
            <p:cNvSpPr/>
            <p:nvPr/>
          </p:nvSpPr>
          <p:spPr>
            <a:xfrm>
              <a:off x="4412343" y="1976030"/>
              <a:ext cx="3007276" cy="30072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426B0F2E-1529-42D1-9C65-0FBAF540A1F7}"/>
                </a:ext>
              </a:extLst>
            </p:cNvPr>
            <p:cNvSpPr/>
            <p:nvPr/>
          </p:nvSpPr>
          <p:spPr>
            <a:xfrm rot="20950426" flipH="1">
              <a:off x="3793150" y="1378307"/>
              <a:ext cx="4225577" cy="4225577"/>
            </a:xfrm>
            <a:prstGeom prst="blockArc">
              <a:avLst>
                <a:gd name="adj1" fmla="val 16209878"/>
                <a:gd name="adj2" fmla="val 21578905"/>
                <a:gd name="adj3" fmla="val 153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D0A6BF8A-04DD-47AA-80F8-F59E361EAE51}"/>
                </a:ext>
              </a:extLst>
            </p:cNvPr>
            <p:cNvSpPr/>
            <p:nvPr/>
          </p:nvSpPr>
          <p:spPr>
            <a:xfrm rot="20950426">
              <a:off x="3793419" y="1378257"/>
              <a:ext cx="4225577" cy="4225577"/>
            </a:xfrm>
            <a:prstGeom prst="blockArc">
              <a:avLst>
                <a:gd name="adj1" fmla="val 16209878"/>
                <a:gd name="adj2" fmla="val 21578905"/>
                <a:gd name="adj3" fmla="val 1536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452F2519-6309-4DEE-A0BC-565F3944CE27}"/>
                </a:ext>
              </a:extLst>
            </p:cNvPr>
            <p:cNvSpPr/>
            <p:nvPr/>
          </p:nvSpPr>
          <p:spPr>
            <a:xfrm rot="20950426" flipV="1">
              <a:off x="3792830" y="1378088"/>
              <a:ext cx="4225577" cy="4225577"/>
            </a:xfrm>
            <a:prstGeom prst="blockArc">
              <a:avLst>
                <a:gd name="adj1" fmla="val 16209878"/>
                <a:gd name="adj2" fmla="val 21578905"/>
                <a:gd name="adj3" fmla="val 1536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E3ACE7BF-FBC9-4F23-A5C2-5C6C6339931B}"/>
                </a:ext>
              </a:extLst>
            </p:cNvPr>
            <p:cNvSpPr/>
            <p:nvPr/>
          </p:nvSpPr>
          <p:spPr>
            <a:xfrm rot="20950426" flipH="1" flipV="1">
              <a:off x="3792561" y="1378139"/>
              <a:ext cx="4225577" cy="4225577"/>
            </a:xfrm>
            <a:prstGeom prst="blockArc">
              <a:avLst>
                <a:gd name="adj1" fmla="val 16209878"/>
                <a:gd name="adj2" fmla="val 21578905"/>
                <a:gd name="adj3" fmla="val 15368"/>
              </a:avLst>
            </a:prstGeom>
            <a:solidFill>
              <a:srgbClr val="0B4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C7692A41-EDDA-4481-ACD1-9699F52B3D6A}"/>
                </a:ext>
              </a:extLst>
            </p:cNvPr>
            <p:cNvSpPr/>
            <p:nvPr/>
          </p:nvSpPr>
          <p:spPr>
            <a:xfrm rot="12825878">
              <a:off x="5109504" y="1329849"/>
              <a:ext cx="853580" cy="85358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D99D423F-9791-48A4-8CE0-B9B4C3682129}"/>
                </a:ext>
              </a:extLst>
            </p:cNvPr>
            <p:cNvSpPr/>
            <p:nvPr/>
          </p:nvSpPr>
          <p:spPr>
            <a:xfrm rot="18196109">
              <a:off x="7229929" y="2691910"/>
              <a:ext cx="853580" cy="85358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Triangle 56">
              <a:extLst>
                <a:ext uri="{FF2B5EF4-FFF2-40B4-BE49-F238E27FC236}">
                  <a16:creationId xmlns:a16="http://schemas.microsoft.com/office/drawing/2014/main" id="{E666C0D6-53BB-4D28-AA87-684B28E9F876}"/>
                </a:ext>
              </a:extLst>
            </p:cNvPr>
            <p:cNvSpPr/>
            <p:nvPr/>
          </p:nvSpPr>
          <p:spPr>
            <a:xfrm rot="2060415">
              <a:off x="5827470" y="4800594"/>
              <a:ext cx="853580" cy="85358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Triangle 57">
              <a:extLst>
                <a:ext uri="{FF2B5EF4-FFF2-40B4-BE49-F238E27FC236}">
                  <a16:creationId xmlns:a16="http://schemas.microsoft.com/office/drawing/2014/main" id="{BB68AD9C-F647-4FE1-A5BE-4BA0A681BA40}"/>
                </a:ext>
              </a:extLst>
            </p:cNvPr>
            <p:cNvSpPr/>
            <p:nvPr/>
          </p:nvSpPr>
          <p:spPr>
            <a:xfrm rot="7443212">
              <a:off x="3779020" y="3591315"/>
              <a:ext cx="853580" cy="853580"/>
            </a:xfrm>
            <a:prstGeom prst="rtTriangle">
              <a:avLst/>
            </a:prstGeom>
            <a:solidFill>
              <a:srgbClr val="0B4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9DF7874-34FD-41C1-B870-AD9627DA6A9C}"/>
                </a:ext>
              </a:extLst>
            </p:cNvPr>
            <p:cNvGrpSpPr/>
            <p:nvPr/>
          </p:nvGrpSpPr>
          <p:grpSpPr>
            <a:xfrm>
              <a:off x="4106902" y="1759278"/>
              <a:ext cx="3563051" cy="3574509"/>
              <a:chOff x="4106902" y="1759278"/>
              <a:chExt cx="3563051" cy="357450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F94A5A-50AE-4F7D-8474-B9EDB1FB19AD}"/>
                  </a:ext>
                </a:extLst>
              </p:cNvPr>
              <p:cNvSpPr txBox="1"/>
              <p:nvPr/>
            </p:nvSpPr>
            <p:spPr>
              <a:xfrm rot="19292659">
                <a:off x="4179688" y="1761284"/>
                <a:ext cx="3452186" cy="34412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2"/>
                    </a:solidFill>
                  </a:rPr>
                  <a:t>RESPONSE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4ED343-2066-4C85-B237-02F878EAC283}"/>
                  </a:ext>
                </a:extLst>
              </p:cNvPr>
              <p:cNvSpPr txBox="1"/>
              <p:nvPr/>
            </p:nvSpPr>
            <p:spPr>
              <a:xfrm rot="18536527">
                <a:off x="4223230" y="1886468"/>
                <a:ext cx="3452186" cy="344126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2"/>
                    </a:solidFill>
                  </a:rPr>
                  <a:t>RECOVERY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4781E8-8702-4146-A847-06F884B3F8B9}"/>
                  </a:ext>
                </a:extLst>
              </p:cNvPr>
              <p:cNvSpPr txBox="1"/>
              <p:nvPr/>
            </p:nvSpPr>
            <p:spPr>
              <a:xfrm rot="2632467">
                <a:off x="4106902" y="1892524"/>
                <a:ext cx="3452184" cy="344126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2"/>
                    </a:solidFill>
                  </a:rPr>
                  <a:t>MITIGATION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3C0CE2-3348-4CEF-A06F-93996F379F91}"/>
                  </a:ext>
                </a:extLst>
              </p:cNvPr>
              <p:cNvSpPr txBox="1"/>
              <p:nvPr/>
            </p:nvSpPr>
            <p:spPr>
              <a:xfrm rot="13334246">
                <a:off x="4179685" y="1759278"/>
                <a:ext cx="3452186" cy="34412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ircl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2"/>
                    </a:solidFill>
                  </a:rPr>
                  <a:t>PREPAREDNESS</a:t>
                </a:r>
              </a:p>
            </p:txBody>
          </p:sp>
        </p:grpSp>
        <p:pic>
          <p:nvPicPr>
            <p:cNvPr id="1027" name="Graphic 1026" descr="High voltage with solid fill">
              <a:extLst>
                <a:ext uri="{FF2B5EF4-FFF2-40B4-BE49-F238E27FC236}">
                  <a16:creationId xmlns:a16="http://schemas.microsoft.com/office/drawing/2014/main" id="{BA382CD9-2160-440B-A132-D7FF4073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73510">
              <a:off x="5659492" y="1142585"/>
              <a:ext cx="1157824" cy="11578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6A63ED7B-8BCA-4205-8B42-D08E97235AE7}"/>
                </a:ext>
              </a:extLst>
            </p:cNvPr>
            <p:cNvSpPr txBox="1"/>
            <p:nvPr/>
          </p:nvSpPr>
          <p:spPr>
            <a:xfrm rot="21376423">
              <a:off x="4762053" y="3063998"/>
              <a:ext cx="2223360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DISASTER CYCLE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7ACC20C9-463E-48D5-8336-CF2545EB8970}"/>
              </a:ext>
            </a:extLst>
          </p:cNvPr>
          <p:cNvSpPr/>
          <p:nvPr/>
        </p:nvSpPr>
        <p:spPr>
          <a:xfrm>
            <a:off x="529569" y="1392667"/>
            <a:ext cx="5663166" cy="4571192"/>
          </a:xfrm>
          <a:prstGeom prst="rect">
            <a:avLst/>
          </a:prstGeom>
          <a:solidFill>
            <a:srgbClr val="E8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RESILIENCE</a:t>
            </a:r>
            <a:endParaRPr lang="en-US" sz="1300" b="1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10000"/>
                  </a:schemeClr>
                </a:solidFill>
              </a:rPr>
              <a:t>Development and management of the Strategic Statewide Resilience &amp; Risk Reduction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2">
                    <a:lumMod val="10000"/>
                  </a:schemeClr>
                </a:solidFill>
              </a:rPr>
              <a:t>Management of the Disaster Relief and Resilience Reserve Fund and the SC Resilience Revolving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MITIGATION</a:t>
            </a:r>
            <a:endParaRPr lang="en-US" sz="1300" b="1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bg2">
                    <a:lumMod val="10000"/>
                  </a:schemeClr>
                </a:solidFill>
              </a:rPr>
              <a:t>Buyouts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</a:rPr>
              <a:t>: Voluntary acquisitions of repetitively flooded land and property in order to return it to green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bg2">
                    <a:lumMod val="10000"/>
                  </a:schemeClr>
                </a:solidFill>
              </a:rPr>
              <a:t>Infrastructure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</a:rPr>
              <a:t>: Traditional “Gray” and Nature-based “Green”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bg2">
                    <a:lumMod val="10000"/>
                  </a:schemeClr>
                </a:solidFill>
              </a:rPr>
              <a:t>Plans &amp; Studies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</a:rPr>
              <a:t>: Funding for local governments and state agencies to develop and/or update hazard mitigation plans, stormwater plans,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bg2">
                    <a:lumMod val="10000"/>
                  </a:schemeClr>
                </a:solidFill>
              </a:rPr>
              <a:t>Matching Grants</a:t>
            </a:r>
            <a:r>
              <a:rPr lang="en-US" sz="1300" dirty="0">
                <a:solidFill>
                  <a:schemeClr val="bg2">
                    <a:lumMod val="10000"/>
                  </a:schemeClr>
                </a:solidFill>
              </a:rPr>
              <a:t>: Provide the local cost share for other federal flood mitigation programs</a:t>
            </a:r>
          </a:p>
          <a:p>
            <a:endParaRPr lang="en-US" sz="13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DISASTER RECOVERY</a:t>
            </a:r>
          </a:p>
          <a:p>
            <a:r>
              <a:rPr lang="en-US" sz="1300" dirty="0">
                <a:solidFill>
                  <a:schemeClr val="bg2">
                    <a:lumMod val="10000"/>
                  </a:schemeClr>
                </a:solidFill>
              </a:rPr>
              <a:t>Long-term recovery: rebuild and replace homes damaged by hurricanes and flooding in FEMA-declared counties; funded by HUD CDBG-DR</a:t>
            </a:r>
          </a:p>
        </p:txBody>
      </p:sp>
    </p:spTree>
    <p:extLst>
      <p:ext uri="{BB962C8B-B14F-4D97-AF65-F5344CB8AC3E}">
        <p14:creationId xmlns:p14="http://schemas.microsoft.com/office/powerpoint/2010/main" val="278369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1A91B-B874-424E-9943-4E21007B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6E279-BCBA-4320-9330-8CD44B2B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078389-F06E-4923-8C2A-818B55229988}"/>
              </a:ext>
            </a:extLst>
          </p:cNvPr>
          <p:cNvGrpSpPr/>
          <p:nvPr/>
        </p:nvGrpSpPr>
        <p:grpSpPr>
          <a:xfrm>
            <a:off x="754132" y="2217087"/>
            <a:ext cx="10683737" cy="1107671"/>
            <a:chOff x="754132" y="2217087"/>
            <a:chExt cx="10683737" cy="11076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0BB032E-BE3C-4C62-973D-DBF23DCB0B06}"/>
                </a:ext>
              </a:extLst>
            </p:cNvPr>
            <p:cNvGrpSpPr/>
            <p:nvPr/>
          </p:nvGrpSpPr>
          <p:grpSpPr>
            <a:xfrm>
              <a:off x="754132" y="2217087"/>
              <a:ext cx="10683737" cy="1107671"/>
              <a:chOff x="1051063" y="2875162"/>
              <a:chExt cx="10683737" cy="1107671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332447C-01E6-4308-A9BB-41C3E8EBA346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>
                <a:off x="1051063" y="3428998"/>
                <a:ext cx="10683737" cy="0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accent1"/>
                    </a:gs>
                    <a:gs pos="64000">
                      <a:schemeClr val="tx1"/>
                    </a:gs>
                    <a:gs pos="100000">
                      <a:srgbClr val="0B4560"/>
                    </a:gs>
                  </a:gsLst>
                  <a:lin ang="0" scaled="0"/>
                </a:gra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2746760-7ED2-4C0D-9D93-141299CAC2D8}"/>
                  </a:ext>
                </a:extLst>
              </p:cNvPr>
              <p:cNvGrpSpPr/>
              <p:nvPr/>
            </p:nvGrpSpPr>
            <p:grpSpPr>
              <a:xfrm>
                <a:off x="1051063" y="2875162"/>
                <a:ext cx="10089874" cy="1107671"/>
                <a:chOff x="719258" y="3000375"/>
                <a:chExt cx="7808767" cy="857250"/>
              </a:xfrm>
              <a:gradFill>
                <a:gsLst>
                  <a:gs pos="73000">
                    <a:schemeClr val="tx1"/>
                  </a:gs>
                  <a:gs pos="0">
                    <a:schemeClr val="accent1"/>
                  </a:gs>
                  <a:gs pos="100000">
                    <a:srgbClr val="0B4560"/>
                  </a:gs>
                </a:gsLst>
                <a:lin ang="0" scaled="0"/>
              </a:gradFill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10E1B37-7C26-4FA8-A16C-DDD279E6D645}"/>
                    </a:ext>
                  </a:extLst>
                </p:cNvPr>
                <p:cNvSpPr/>
                <p:nvPr/>
              </p:nvSpPr>
              <p:spPr>
                <a:xfrm>
                  <a:off x="719258" y="3000375"/>
                  <a:ext cx="857250" cy="8572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2200" b="1" dirty="0"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873BBD1-EA0B-4DB5-AB24-90C12FABC58B}"/>
                    </a:ext>
                  </a:extLst>
                </p:cNvPr>
                <p:cNvSpPr/>
                <p:nvPr/>
              </p:nvSpPr>
              <p:spPr>
                <a:xfrm>
                  <a:off x="2109562" y="3000375"/>
                  <a:ext cx="857250" cy="8572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2200" b="1" dirty="0"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C69AC0E-770E-427E-AEBD-9DFFB97CA299}"/>
                    </a:ext>
                  </a:extLst>
                </p:cNvPr>
                <p:cNvSpPr/>
                <p:nvPr/>
              </p:nvSpPr>
              <p:spPr>
                <a:xfrm>
                  <a:off x="3499865" y="3000375"/>
                  <a:ext cx="857250" cy="8572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2200" b="1" dirty="0"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7DC4C36-DCE9-48CE-ACBA-12735469DFE2}"/>
                    </a:ext>
                  </a:extLst>
                </p:cNvPr>
                <p:cNvSpPr/>
                <p:nvPr/>
              </p:nvSpPr>
              <p:spPr>
                <a:xfrm>
                  <a:off x="4890169" y="3000375"/>
                  <a:ext cx="857250" cy="8572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2200" b="1" dirty="0"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2C35AB1-5ED2-49A0-8A7E-9C02376201F6}"/>
                    </a:ext>
                  </a:extLst>
                </p:cNvPr>
                <p:cNvSpPr/>
                <p:nvPr/>
              </p:nvSpPr>
              <p:spPr>
                <a:xfrm>
                  <a:off x="6280473" y="3000375"/>
                  <a:ext cx="857250" cy="8572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2200" b="1" dirty="0"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23F6943-7130-4F0C-AF95-670FE2837FA2}"/>
                    </a:ext>
                  </a:extLst>
                </p:cNvPr>
                <p:cNvSpPr/>
                <p:nvPr/>
              </p:nvSpPr>
              <p:spPr>
                <a:xfrm>
                  <a:off x="7670775" y="3000375"/>
                  <a:ext cx="857250" cy="8572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2200" b="1" dirty="0">
                    <a:latin typeface="Open Sans" pitchFamily="2" charset="0"/>
                    <a:ea typeface="Open Sans" pitchFamily="2" charset="0"/>
                    <a:cs typeface="Open Sans" pitchFamily="2" charset="0"/>
                  </a:endParaRPr>
                </a:p>
              </p:txBody>
            </p:sp>
          </p:grp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A82C14D6-B989-4672-9A87-F3B4232DE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131811">
              <a:off x="2802140" y="2572831"/>
              <a:ext cx="604534" cy="396182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4E5748D2-1570-4551-9DC7-31F4B3D7A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131811">
              <a:off x="4598581" y="2572832"/>
              <a:ext cx="604534" cy="396182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42BD7FD-F2E6-4B37-A122-0D523C739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131811">
              <a:off x="1005699" y="2572831"/>
              <a:ext cx="604534" cy="396182"/>
            </a:xfrm>
            <a:prstGeom prst="rect">
              <a:avLst/>
            </a:prstGeom>
          </p:spPr>
        </p:pic>
        <p:pic>
          <p:nvPicPr>
            <p:cNvPr id="34" name="Graphic 33" descr="Users with solid fill">
              <a:extLst>
                <a:ext uri="{FF2B5EF4-FFF2-40B4-BE49-F238E27FC236}">
                  <a16:creationId xmlns:a16="http://schemas.microsoft.com/office/drawing/2014/main" id="{54C0918B-D2E0-418F-8D0E-C8C9C34A5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36910" y="2410674"/>
              <a:ext cx="720496" cy="720496"/>
            </a:xfrm>
            <a:prstGeom prst="rect">
              <a:avLst/>
            </a:prstGeom>
          </p:spPr>
        </p:pic>
        <p:pic>
          <p:nvPicPr>
            <p:cNvPr id="36" name="Graphic 35" descr="Scroll with solid fill">
              <a:extLst>
                <a:ext uri="{FF2B5EF4-FFF2-40B4-BE49-F238E27FC236}">
                  <a16:creationId xmlns:a16="http://schemas.microsoft.com/office/drawing/2014/main" id="{97580F68-ECB1-4462-B194-474AE8B06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3480" y="2410674"/>
              <a:ext cx="720496" cy="720496"/>
            </a:xfrm>
            <a:prstGeom prst="rect">
              <a:avLst/>
            </a:prstGeom>
          </p:spPr>
        </p:pic>
        <p:pic>
          <p:nvPicPr>
            <p:cNvPr id="43" name="Graphic 42" descr="Chevron arrows outline">
              <a:extLst>
                <a:ext uri="{FF2B5EF4-FFF2-40B4-BE49-F238E27FC236}">
                  <a16:creationId xmlns:a16="http://schemas.microsoft.com/office/drawing/2014/main" id="{CFED2796-3913-46E4-8E74-DACBDB69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857794">
              <a:off x="9946819" y="2427573"/>
              <a:ext cx="686700" cy="68669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DD62D5-5D02-4E90-8FC7-D21FA49B218B}"/>
              </a:ext>
            </a:extLst>
          </p:cNvPr>
          <p:cNvGrpSpPr/>
          <p:nvPr/>
        </p:nvGrpSpPr>
        <p:grpSpPr>
          <a:xfrm>
            <a:off x="530398" y="1673498"/>
            <a:ext cx="1501602" cy="3922867"/>
            <a:chOff x="530398" y="1673498"/>
            <a:chExt cx="1501602" cy="39228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B26AB0-C5C8-49D5-83BC-E849492767AC}"/>
                </a:ext>
              </a:extLst>
            </p:cNvPr>
            <p:cNvSpPr txBox="1"/>
            <p:nvPr/>
          </p:nvSpPr>
          <p:spPr>
            <a:xfrm>
              <a:off x="530398" y="3555935"/>
              <a:ext cx="1501602" cy="2040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ea typeface="Open Sans" pitchFamily="2" charset="0"/>
                  <a:cs typeface="Open Sans" pitchFamily="2" charset="0"/>
                </a:rPr>
                <a:t>SC Disaster Recovery Office was created following Historic Floods of 2015, which resulted from Hurricane Joaquin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FE5320-4C09-4175-8B1B-811DA9AB2F4D}"/>
                </a:ext>
              </a:extLst>
            </p:cNvPr>
            <p:cNvSpPr txBox="1"/>
            <p:nvPr/>
          </p:nvSpPr>
          <p:spPr>
            <a:xfrm>
              <a:off x="530398" y="1673498"/>
              <a:ext cx="1501602" cy="3213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b="1" dirty="0">
                  <a:solidFill>
                    <a:srgbClr val="0B45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2015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9698D7-E736-406A-AABC-C0C34468C712}"/>
              </a:ext>
            </a:extLst>
          </p:cNvPr>
          <p:cNvGrpSpPr/>
          <p:nvPr/>
        </p:nvGrpSpPr>
        <p:grpSpPr>
          <a:xfrm>
            <a:off x="2353606" y="1673498"/>
            <a:ext cx="1501603" cy="2449387"/>
            <a:chOff x="2353606" y="1673498"/>
            <a:chExt cx="1501603" cy="24493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4DFB4B-AF75-49B4-A197-7D574D395528}"/>
                </a:ext>
              </a:extLst>
            </p:cNvPr>
            <p:cNvSpPr txBox="1"/>
            <p:nvPr/>
          </p:nvSpPr>
          <p:spPr>
            <a:xfrm>
              <a:off x="2353607" y="3555935"/>
              <a:ext cx="1501602" cy="56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ea typeface="Open Sans" pitchFamily="2" charset="0"/>
                  <a:cs typeface="Open Sans" pitchFamily="2" charset="0"/>
                </a:rPr>
                <a:t>Hurricane Matthew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0C4DD3E-B12F-426D-90D8-568305413A4B}"/>
                </a:ext>
              </a:extLst>
            </p:cNvPr>
            <p:cNvSpPr txBox="1"/>
            <p:nvPr/>
          </p:nvSpPr>
          <p:spPr>
            <a:xfrm>
              <a:off x="2353606" y="1673498"/>
              <a:ext cx="1501602" cy="3213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b="1" dirty="0">
                  <a:solidFill>
                    <a:srgbClr val="0B45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2016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D93D24-268E-40E0-8760-55D7A3E0DBE8}"/>
              </a:ext>
            </a:extLst>
          </p:cNvPr>
          <p:cNvGrpSpPr/>
          <p:nvPr/>
        </p:nvGrpSpPr>
        <p:grpSpPr>
          <a:xfrm>
            <a:off x="4150047" y="1673498"/>
            <a:ext cx="1501602" cy="2449387"/>
            <a:chOff x="4150047" y="1673498"/>
            <a:chExt cx="1501602" cy="24493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AB4824-F56A-4E2B-AF6F-A8FC8D0A2B28}"/>
                </a:ext>
              </a:extLst>
            </p:cNvPr>
            <p:cNvSpPr txBox="1"/>
            <p:nvPr/>
          </p:nvSpPr>
          <p:spPr>
            <a:xfrm>
              <a:off x="4150047" y="3555935"/>
              <a:ext cx="1501602" cy="56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ea typeface="Open Sans" pitchFamily="2" charset="0"/>
                  <a:cs typeface="Open Sans" pitchFamily="2" charset="0"/>
                </a:rPr>
                <a:t>Hurricane Florence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F8941F4-DBAD-4CA6-A576-EB06078BDAF2}"/>
                </a:ext>
              </a:extLst>
            </p:cNvPr>
            <p:cNvSpPr txBox="1"/>
            <p:nvPr/>
          </p:nvSpPr>
          <p:spPr>
            <a:xfrm>
              <a:off x="4150047" y="1673498"/>
              <a:ext cx="1501602" cy="3213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b="1" dirty="0">
                  <a:solidFill>
                    <a:srgbClr val="0B45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2018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EF3682-6AE2-406C-8B6E-00D3C9760B70}"/>
              </a:ext>
            </a:extLst>
          </p:cNvPr>
          <p:cNvGrpSpPr/>
          <p:nvPr/>
        </p:nvGrpSpPr>
        <p:grpSpPr>
          <a:xfrm>
            <a:off x="5945798" y="1673498"/>
            <a:ext cx="1502291" cy="2694967"/>
            <a:chOff x="5945798" y="1673498"/>
            <a:chExt cx="1502291" cy="26949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99B5EB-D05C-4E42-B7F3-4D7EB0308E36}"/>
                </a:ext>
              </a:extLst>
            </p:cNvPr>
            <p:cNvSpPr txBox="1"/>
            <p:nvPr/>
          </p:nvSpPr>
          <p:spPr>
            <a:xfrm>
              <a:off x="5946487" y="3555935"/>
              <a:ext cx="150160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ea typeface="Open Sans" pitchFamily="2" charset="0"/>
                  <a:cs typeface="Open Sans" pitchFamily="2" charset="0"/>
                </a:rPr>
                <a:t>Floodwater Commission established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7C6AD28-1DF7-4520-81C4-4E67A647413C}"/>
                </a:ext>
              </a:extLst>
            </p:cNvPr>
            <p:cNvSpPr txBox="1"/>
            <p:nvPr/>
          </p:nvSpPr>
          <p:spPr>
            <a:xfrm>
              <a:off x="5945798" y="1673498"/>
              <a:ext cx="1501602" cy="3213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b="1" dirty="0">
                  <a:solidFill>
                    <a:srgbClr val="0B45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2018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9DA992-87D5-4117-AE47-CD20E3843AFB}"/>
              </a:ext>
            </a:extLst>
          </p:cNvPr>
          <p:cNvGrpSpPr/>
          <p:nvPr/>
        </p:nvGrpSpPr>
        <p:grpSpPr>
          <a:xfrm>
            <a:off x="7741549" y="1673498"/>
            <a:ext cx="1502980" cy="3431707"/>
            <a:chOff x="7741549" y="1673498"/>
            <a:chExt cx="1502980" cy="34317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9BB5C4-8BFB-42F8-88E9-B41CFAED988F}"/>
                </a:ext>
              </a:extLst>
            </p:cNvPr>
            <p:cNvSpPr txBox="1"/>
            <p:nvPr/>
          </p:nvSpPr>
          <p:spPr>
            <a:xfrm>
              <a:off x="7742927" y="3555935"/>
              <a:ext cx="1501602" cy="154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ea typeface="Open Sans" pitchFamily="2" charset="0"/>
                  <a:cs typeface="Open Sans" pitchFamily="2" charset="0"/>
                </a:rPr>
                <a:t>Disaster Relief and Resilience Act was signed, creating the Office of Resilience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508615-11C7-4261-9E5C-C7FD8EC8FF6C}"/>
                </a:ext>
              </a:extLst>
            </p:cNvPr>
            <p:cNvSpPr txBox="1"/>
            <p:nvPr/>
          </p:nvSpPr>
          <p:spPr>
            <a:xfrm>
              <a:off x="7741549" y="1673498"/>
              <a:ext cx="1501602" cy="3213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b="1" dirty="0">
                  <a:solidFill>
                    <a:srgbClr val="0B45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2020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4B4079-0146-45A8-B6D7-F5FD472DD477}"/>
              </a:ext>
            </a:extLst>
          </p:cNvPr>
          <p:cNvGrpSpPr/>
          <p:nvPr/>
        </p:nvGrpSpPr>
        <p:grpSpPr>
          <a:xfrm>
            <a:off x="9539369" y="1673498"/>
            <a:ext cx="1501602" cy="2694967"/>
            <a:chOff x="9539369" y="1673498"/>
            <a:chExt cx="1501602" cy="26949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6D118-2F22-40A5-89DF-8D4908992B14}"/>
                </a:ext>
              </a:extLst>
            </p:cNvPr>
            <p:cNvSpPr txBox="1"/>
            <p:nvPr/>
          </p:nvSpPr>
          <p:spPr>
            <a:xfrm>
              <a:off x="9539369" y="3555935"/>
              <a:ext cx="150160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ea typeface="Open Sans" pitchFamily="2" charset="0"/>
                  <a:cs typeface="Open Sans" pitchFamily="2" charset="0"/>
                </a:rPr>
                <a:t>Officially began operation at the start of FY 2022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225C8D-4E2C-4664-B9E3-575C98BFAC0A}"/>
                </a:ext>
              </a:extLst>
            </p:cNvPr>
            <p:cNvSpPr txBox="1"/>
            <p:nvPr/>
          </p:nvSpPr>
          <p:spPr>
            <a:xfrm>
              <a:off x="9539369" y="1673498"/>
              <a:ext cx="1501602" cy="3213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b="1" dirty="0">
                  <a:solidFill>
                    <a:srgbClr val="0B45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3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69878-8A15-4102-8516-80AF6BFE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82B050-B4B0-4ECF-90E4-F9F0C6E8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HUD Grants</a:t>
            </a: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28F192F8-1BB1-4BD1-8A34-6EEB44932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888628"/>
              </p:ext>
            </p:extLst>
          </p:nvPr>
        </p:nvGraphicFramePr>
        <p:xfrm>
          <a:off x="1388429" y="1286926"/>
          <a:ext cx="9415141" cy="45920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2385">
                  <a:extLst>
                    <a:ext uri="{9D8B030D-6E8A-4147-A177-3AD203B41FA5}">
                      <a16:colId xmlns:a16="http://schemas.microsoft.com/office/drawing/2014/main" val="8499540"/>
                    </a:ext>
                  </a:extLst>
                </a:gridCol>
                <a:gridCol w="1955689">
                  <a:extLst>
                    <a:ext uri="{9D8B030D-6E8A-4147-A177-3AD203B41FA5}">
                      <a16:colId xmlns:a16="http://schemas.microsoft.com/office/drawing/2014/main" val="3328044120"/>
                    </a:ext>
                  </a:extLst>
                </a:gridCol>
                <a:gridCol w="1955689">
                  <a:extLst>
                    <a:ext uri="{9D8B030D-6E8A-4147-A177-3AD203B41FA5}">
                      <a16:colId xmlns:a16="http://schemas.microsoft.com/office/drawing/2014/main" val="449145221"/>
                    </a:ext>
                  </a:extLst>
                </a:gridCol>
                <a:gridCol w="1955689">
                  <a:extLst>
                    <a:ext uri="{9D8B030D-6E8A-4147-A177-3AD203B41FA5}">
                      <a16:colId xmlns:a16="http://schemas.microsoft.com/office/drawing/2014/main" val="634198394"/>
                    </a:ext>
                  </a:extLst>
                </a:gridCol>
                <a:gridCol w="1955689">
                  <a:extLst>
                    <a:ext uri="{9D8B030D-6E8A-4147-A177-3AD203B41FA5}">
                      <a16:colId xmlns:a16="http://schemas.microsoft.com/office/drawing/2014/main" val="2411604936"/>
                    </a:ext>
                  </a:extLst>
                </a:gridCol>
              </a:tblGrid>
              <a:tr h="114949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Severe Storm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bg2"/>
                          </a:solidFill>
                        </a:rPr>
                        <a:t>(CDBG-DR)</a:t>
                      </a:r>
                      <a:endParaRPr lang="en-US" sz="1600" b="0" i="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Hurricane Matthew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2"/>
                          </a:solidFill>
                        </a:rPr>
                        <a:t>(CDBG-DR)</a:t>
                      </a:r>
                      <a:endParaRPr lang="en-US" sz="1600" b="0" i="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2018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Hurricane Florence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2"/>
                          </a:solidFill>
                        </a:rPr>
                        <a:t>(CDBG-DR)</a:t>
                      </a:r>
                      <a:endParaRPr lang="en-US" sz="1600" b="0" i="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2020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Mitigation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2"/>
                          </a:solidFill>
                        </a:rPr>
                        <a:t>(CDBG-MIT)</a:t>
                      </a:r>
                      <a:endParaRPr lang="en-US" sz="1600" b="0" i="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06226056"/>
                  </a:ext>
                </a:extLst>
              </a:tr>
              <a:tr h="73093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Grant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Authority</a:t>
                      </a:r>
                    </a:p>
                  </a:txBody>
                  <a:tcPr marL="18288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61499397"/>
                  </a:ext>
                </a:extLst>
              </a:tr>
              <a:tr h="73093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Grant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marL="18288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$126 Million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$95 Million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$72 Million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$162 Million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95818381"/>
                  </a:ext>
                </a:extLst>
              </a:tr>
              <a:tr h="111810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</a:txBody>
                  <a:tcPr marL="18288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22x IA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Declared Counties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(8x MIDs)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24x IA Declared Counties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(4x MIDs)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8x IA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Declared Counties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(3x MIDs)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9x HUD MID Counties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8x SC MID Counties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84584346"/>
                  </a:ext>
                </a:extLst>
              </a:tr>
              <a:tr h="86253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End of Construction/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Program</a:t>
                      </a:r>
                    </a:p>
                  </a:txBody>
                  <a:tcPr marL="18288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September 2021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NLT 2026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NLT 2032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77849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808775-9FF9-4AC9-8A16-72384C983365}"/>
              </a:ext>
            </a:extLst>
          </p:cNvPr>
          <p:cNvSpPr txBox="1"/>
          <p:nvPr/>
        </p:nvSpPr>
        <p:spPr>
          <a:xfrm>
            <a:off x="4627134" y="6032013"/>
            <a:ext cx="2937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MID = Most Impacted and Distressed</a:t>
            </a:r>
          </a:p>
        </p:txBody>
      </p:sp>
    </p:spTree>
    <p:extLst>
      <p:ext uri="{BB962C8B-B14F-4D97-AF65-F5344CB8AC3E}">
        <p14:creationId xmlns:p14="http://schemas.microsoft.com/office/powerpoint/2010/main" val="225829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BD06A-AA91-4206-AF03-EE2B4D0A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C6DFD-F0D6-4519-BE8D-F5D04F6E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CDBG-DR &amp; CDBG-MIT Area of Operations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B47D91-E84D-4F3D-90E7-43E9C95E998E}"/>
              </a:ext>
            </a:extLst>
          </p:cNvPr>
          <p:cNvGrpSpPr/>
          <p:nvPr/>
        </p:nvGrpSpPr>
        <p:grpSpPr>
          <a:xfrm>
            <a:off x="2305050" y="1101048"/>
            <a:ext cx="7581900" cy="5178992"/>
            <a:chOff x="2305050" y="986748"/>
            <a:chExt cx="7581900" cy="5178992"/>
          </a:xfrm>
        </p:grpSpPr>
        <p:pic>
          <p:nvPicPr>
            <p:cNvPr id="17" name="Content Placeholder 4" descr="Map&#10;&#10;Description automatically generated">
              <a:extLst>
                <a:ext uri="{FF2B5EF4-FFF2-40B4-BE49-F238E27FC236}">
                  <a16:creationId xmlns:a16="http://schemas.microsoft.com/office/drawing/2014/main" id="{E6979926-AFDB-443F-8FA9-EFE29F318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5050" y="986748"/>
              <a:ext cx="7581900" cy="517899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29499D-7800-40CC-AEFD-A55FBB9502E1}"/>
                </a:ext>
              </a:extLst>
            </p:cNvPr>
            <p:cNvSpPr/>
            <p:nvPr/>
          </p:nvSpPr>
          <p:spPr>
            <a:xfrm>
              <a:off x="2457450" y="4953000"/>
              <a:ext cx="1143000" cy="1212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520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BD06A-AA91-4206-AF03-EE2B4D0A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25EE-FFD4-41B8-84B4-8D982C9A04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C6DFD-F0D6-4519-BE8D-F5D04F6E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137"/>
            <a:ext cx="10515600" cy="571726"/>
          </a:xfrm>
        </p:spPr>
        <p:txBody>
          <a:bodyPr anchor="ctr"/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Resilience Planning</a:t>
            </a:r>
          </a:p>
        </p:txBody>
      </p:sp>
    </p:spTree>
    <p:extLst>
      <p:ext uri="{BB962C8B-B14F-4D97-AF65-F5344CB8AC3E}">
        <p14:creationId xmlns:p14="http://schemas.microsoft.com/office/powerpoint/2010/main" val="3843107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65C7D"/>
      </a:dk1>
      <a:lt1>
        <a:srgbClr val="FFFFFF"/>
      </a:lt1>
      <a:dk2>
        <a:srgbClr val="5C788F"/>
      </a:dk2>
      <a:lt2>
        <a:srgbClr val="ECECEC"/>
      </a:lt2>
      <a:accent1>
        <a:srgbClr val="678F27"/>
      </a:accent1>
      <a:accent2>
        <a:srgbClr val="5C788F"/>
      </a:accent2>
      <a:accent3>
        <a:srgbClr val="DB5461"/>
      </a:accent3>
      <a:accent4>
        <a:srgbClr val="EF946C"/>
      </a:accent4>
      <a:accent5>
        <a:srgbClr val="ECFEAA"/>
      </a:accent5>
      <a:accent6>
        <a:srgbClr val="A0DDE6"/>
      </a:accent6>
      <a:hlink>
        <a:srgbClr val="A0DDE6"/>
      </a:hlink>
      <a:folHlink>
        <a:srgbClr val="954F72"/>
      </a:folHlink>
    </a:clrScheme>
    <a:fontScheme name="Main Fo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4DA7255B28B4694770A53A5539B38" ma:contentTypeVersion="15" ma:contentTypeDescription="Create a new document." ma:contentTypeScope="" ma:versionID="720578cdfcf757c0a2c371d28aab8490">
  <xsd:schema xmlns:xsd="http://www.w3.org/2001/XMLSchema" xmlns:xs="http://www.w3.org/2001/XMLSchema" xmlns:p="http://schemas.microsoft.com/office/2006/metadata/properties" xmlns:ns2="1e06914f-44e5-4d7d-a5ff-3a28c6f4b369" xmlns:ns3="dad4a9f3-2e1e-4919-874f-bf91ce1ba52a" targetNamespace="http://schemas.microsoft.com/office/2006/metadata/properties" ma:root="true" ma:fieldsID="ba09f7618c1182119e3536bf1a4d8bda" ns2:_="" ns3:_="">
    <xsd:import namespace="1e06914f-44e5-4d7d-a5ff-3a28c6f4b369"/>
    <xsd:import namespace="dad4a9f3-2e1e-4919-874f-bf91ce1ba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6914f-44e5-4d7d-a5ff-3a28c6f4b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bd9582-b7ae-4246-a421-b670bf0814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4a9f3-2e1e-4919-874f-bf91ce1ba52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a88b5c4-dc14-4933-8131-4df58965bb75}" ma:internalName="TaxCatchAll" ma:showField="CatchAllData" ma:web="dad4a9f3-2e1e-4919-874f-bf91ce1ba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06914f-44e5-4d7d-a5ff-3a28c6f4b369">
      <Terms xmlns="http://schemas.microsoft.com/office/infopath/2007/PartnerControls"/>
    </lcf76f155ced4ddcb4097134ff3c332f>
    <TaxCatchAll xmlns="dad4a9f3-2e1e-4919-874f-bf91ce1ba52a" xsi:nil="true"/>
  </documentManagement>
</p:properties>
</file>

<file path=customXml/itemProps1.xml><?xml version="1.0" encoding="utf-8"?>
<ds:datastoreItem xmlns:ds="http://schemas.openxmlformats.org/officeDocument/2006/customXml" ds:itemID="{9B382EE3-B7BD-4A21-93A1-E35588DBF6BD}"/>
</file>

<file path=customXml/itemProps2.xml><?xml version="1.0" encoding="utf-8"?>
<ds:datastoreItem xmlns:ds="http://schemas.openxmlformats.org/officeDocument/2006/customXml" ds:itemID="{6959B1B0-DBC1-4742-A778-5DFBBB45EAE4}"/>
</file>

<file path=customXml/itemProps3.xml><?xml version="1.0" encoding="utf-8"?>
<ds:datastoreItem xmlns:ds="http://schemas.openxmlformats.org/officeDocument/2006/customXml" ds:itemID="{AA675B87-1AD0-4E3D-B968-DB3973760EF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7163</TotalTime>
  <Words>787</Words>
  <Application>Microsoft Office PowerPoint</Application>
  <PresentationFormat>Widescreen</PresentationFormat>
  <Paragraphs>125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Myriad Pro</vt:lpstr>
      <vt:lpstr>Myriad Pro Light</vt:lpstr>
      <vt:lpstr>Open Sans</vt:lpstr>
      <vt:lpstr>Office Theme</vt:lpstr>
      <vt:lpstr>Resilience Through Collaboration: Together We Thrive</vt:lpstr>
      <vt:lpstr>PowerPoint Presentation</vt:lpstr>
      <vt:lpstr>PowerPoint Presentation</vt:lpstr>
      <vt:lpstr>Disaster Relief and Resilience Act</vt:lpstr>
      <vt:lpstr>What We Do</vt:lpstr>
      <vt:lpstr>History</vt:lpstr>
      <vt:lpstr>Current HUD Grants</vt:lpstr>
      <vt:lpstr>CDBG-DR &amp; CDBG-MIT Area of Operations</vt:lpstr>
      <vt:lpstr>Resilience Planning</vt:lpstr>
      <vt:lpstr>Resilience Planning</vt:lpstr>
      <vt:lpstr>Other Initiatives</vt:lpstr>
      <vt:lpstr>American Rescue Plan Act (ARPA)</vt:lpstr>
      <vt:lpstr>USS Yorktown Remediation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Carissa</dc:creator>
  <cp:lastModifiedBy>Cochrane, Carissa</cp:lastModifiedBy>
  <cp:revision>78</cp:revision>
  <cp:lastPrinted>2022-08-31T17:58:53Z</cp:lastPrinted>
  <dcterms:created xsi:type="dcterms:W3CDTF">2021-07-27T15:18:53Z</dcterms:created>
  <dcterms:modified xsi:type="dcterms:W3CDTF">2023-06-15T00:51:24Z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0x01010051A4DA7255B28B4694770A53A5539B38</vt:lpwstr>
  </property>
</Properties>
</file>