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theme/theme2.xml" ContentType="application/vnd.openxmlformats-officedocument.theme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8"/>
  </p:notesMasterIdLst>
  <p:sldIdLst>
    <p:sldId id="353" r:id="rId3"/>
    <p:sldId id="291" r:id="rId4"/>
    <p:sldId id="354" r:id="rId5"/>
    <p:sldId id="295" r:id="rId6"/>
    <p:sldId id="297" r:id="rId7"/>
    <p:sldId id="269" r:id="rId8"/>
    <p:sldId id="273" r:id="rId9"/>
    <p:sldId id="274" r:id="rId10"/>
    <p:sldId id="283" r:id="rId11"/>
    <p:sldId id="360" r:id="rId12"/>
    <p:sldId id="264" r:id="rId13"/>
    <p:sldId id="361" r:id="rId14"/>
    <p:sldId id="275" r:id="rId15"/>
    <p:sldId id="358" r:id="rId16"/>
    <p:sldId id="293" r:id="rId17"/>
    <p:sldId id="270" r:id="rId18"/>
    <p:sldId id="271" r:id="rId19"/>
    <p:sldId id="364" r:id="rId20"/>
    <p:sldId id="272" r:id="rId21"/>
    <p:sldId id="276" r:id="rId22"/>
    <p:sldId id="277" r:id="rId23"/>
    <p:sldId id="366" r:id="rId24"/>
    <p:sldId id="362" r:id="rId25"/>
    <p:sldId id="365" r:id="rId26"/>
    <p:sldId id="3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077FD-F725-4EE8-A2FF-B7BD8CCE947E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47D6E50F-DCB6-4685-AD01-8F5297339EFA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Mitigation Planning</a:t>
          </a:r>
        </a:p>
      </dgm:t>
    </dgm:pt>
    <dgm:pt modelId="{071B3DCE-C367-40CD-AB47-A0FE02596EEE}" type="parTrans" cxnId="{AD454AE2-B7B8-4732-8C63-5E7839AE655D}">
      <dgm:prSet/>
      <dgm:spPr/>
      <dgm:t>
        <a:bodyPr/>
        <a:lstStyle/>
        <a:p>
          <a:endParaRPr lang="en-US"/>
        </a:p>
      </dgm:t>
    </dgm:pt>
    <dgm:pt modelId="{E44DE581-8C02-405F-ADE8-6274C400D05A}" type="sibTrans" cxnId="{AD454AE2-B7B8-4732-8C63-5E7839AE655D}">
      <dgm:prSet/>
      <dgm:spPr/>
      <dgm:t>
        <a:bodyPr/>
        <a:lstStyle/>
        <a:p>
          <a:endParaRPr lang="en-US"/>
        </a:p>
      </dgm:t>
    </dgm:pt>
    <dgm:pt modelId="{FA338795-CDBE-442C-AAF5-C82AACD34D44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Mitigation Projects</a:t>
          </a:r>
        </a:p>
      </dgm:t>
    </dgm:pt>
    <dgm:pt modelId="{D5124BEC-2EC8-4A9D-ACE6-00EF5A2F58AE}" type="parTrans" cxnId="{7620D50E-F46D-4D25-B266-CC6644BCB678}">
      <dgm:prSet/>
      <dgm:spPr/>
      <dgm:t>
        <a:bodyPr/>
        <a:lstStyle/>
        <a:p>
          <a:endParaRPr lang="en-US"/>
        </a:p>
      </dgm:t>
    </dgm:pt>
    <dgm:pt modelId="{43B1DB5A-25D9-442F-A4A9-F00BC5450982}" type="sibTrans" cxnId="{7620D50E-F46D-4D25-B266-CC6644BCB678}">
      <dgm:prSet/>
      <dgm:spPr/>
      <dgm:t>
        <a:bodyPr/>
        <a:lstStyle/>
        <a:p>
          <a:endParaRPr lang="en-US"/>
        </a:p>
      </dgm:t>
    </dgm:pt>
    <dgm:pt modelId="{2D12D68B-A65C-40C7-8651-3E4A87EE0953}">
      <dgm:prSet phldrT="[Text]"/>
      <dgm:spPr/>
      <dgm:t>
        <a:bodyPr/>
        <a:lstStyle/>
        <a:p>
          <a:r>
            <a:rPr lang="en-US" dirty="0"/>
            <a:t>Risk Assessment</a:t>
          </a:r>
        </a:p>
      </dgm:t>
    </dgm:pt>
    <dgm:pt modelId="{93093D75-1441-4A34-939D-4104BA4C4636}" type="parTrans" cxnId="{F9F2002F-0C5B-48E3-8E26-F64F09DF5D4A}">
      <dgm:prSet/>
      <dgm:spPr/>
      <dgm:t>
        <a:bodyPr/>
        <a:lstStyle/>
        <a:p>
          <a:endParaRPr lang="en-US"/>
        </a:p>
      </dgm:t>
    </dgm:pt>
    <dgm:pt modelId="{D6B175FC-CA89-472D-A392-F36A28713C28}" type="sibTrans" cxnId="{F9F2002F-0C5B-48E3-8E26-F64F09DF5D4A}">
      <dgm:prSet/>
      <dgm:spPr/>
      <dgm:t>
        <a:bodyPr/>
        <a:lstStyle/>
        <a:p>
          <a:endParaRPr lang="en-US"/>
        </a:p>
      </dgm:t>
    </dgm:pt>
    <dgm:pt modelId="{5DA4021B-F158-42F6-977B-EB4CF4DBB435}" type="pres">
      <dgm:prSet presAssocID="{326077FD-F725-4EE8-A2FF-B7BD8CCE947E}" presName="compositeShape" presStyleCnt="0">
        <dgm:presLayoutVars>
          <dgm:chMax val="7"/>
          <dgm:dir/>
          <dgm:resizeHandles val="exact"/>
        </dgm:presLayoutVars>
      </dgm:prSet>
      <dgm:spPr/>
    </dgm:pt>
    <dgm:pt modelId="{3B3BFDED-B486-4A1D-BF66-7101B00BCCE5}" type="pres">
      <dgm:prSet presAssocID="{326077FD-F725-4EE8-A2FF-B7BD8CCE947E}" presName="wedge1" presStyleLbl="node1" presStyleIdx="0" presStyleCnt="3"/>
      <dgm:spPr/>
    </dgm:pt>
    <dgm:pt modelId="{F0E08DDB-8E02-4E05-A55F-5EA94A26258A}" type="pres">
      <dgm:prSet presAssocID="{326077FD-F725-4EE8-A2FF-B7BD8CCE947E}" presName="dummy1a" presStyleCnt="0"/>
      <dgm:spPr/>
    </dgm:pt>
    <dgm:pt modelId="{477FA65B-A8CF-4423-809A-8123E88F9E7D}" type="pres">
      <dgm:prSet presAssocID="{326077FD-F725-4EE8-A2FF-B7BD8CCE947E}" presName="dummy1b" presStyleCnt="0"/>
      <dgm:spPr/>
    </dgm:pt>
    <dgm:pt modelId="{9BA65C47-1569-4C81-A1CF-38B8147EB878}" type="pres">
      <dgm:prSet presAssocID="{326077FD-F725-4EE8-A2FF-B7BD8CCE947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3766167-DDB7-4534-83C6-87F16662F249}" type="pres">
      <dgm:prSet presAssocID="{326077FD-F725-4EE8-A2FF-B7BD8CCE947E}" presName="wedge2" presStyleLbl="node1" presStyleIdx="1" presStyleCnt="3"/>
      <dgm:spPr/>
    </dgm:pt>
    <dgm:pt modelId="{063D5501-F1A2-49DB-BA59-6866A1E1DB09}" type="pres">
      <dgm:prSet presAssocID="{326077FD-F725-4EE8-A2FF-B7BD8CCE947E}" presName="dummy2a" presStyleCnt="0"/>
      <dgm:spPr/>
    </dgm:pt>
    <dgm:pt modelId="{81622AFE-B434-4EA2-9541-9E68015CC9BA}" type="pres">
      <dgm:prSet presAssocID="{326077FD-F725-4EE8-A2FF-B7BD8CCE947E}" presName="dummy2b" presStyleCnt="0"/>
      <dgm:spPr/>
    </dgm:pt>
    <dgm:pt modelId="{FD091EE1-C6B2-4B72-AF1C-267916ED4822}" type="pres">
      <dgm:prSet presAssocID="{326077FD-F725-4EE8-A2FF-B7BD8CCE947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6DD9FED-4C53-41E6-9F29-ED7CA0BB2688}" type="pres">
      <dgm:prSet presAssocID="{326077FD-F725-4EE8-A2FF-B7BD8CCE947E}" presName="wedge3" presStyleLbl="node1" presStyleIdx="2" presStyleCnt="3"/>
      <dgm:spPr/>
    </dgm:pt>
    <dgm:pt modelId="{4AAC16D4-55AC-4CB6-BF6E-7B1035BFA658}" type="pres">
      <dgm:prSet presAssocID="{326077FD-F725-4EE8-A2FF-B7BD8CCE947E}" presName="dummy3a" presStyleCnt="0"/>
      <dgm:spPr/>
    </dgm:pt>
    <dgm:pt modelId="{2A147A7C-FB7A-4C7E-9951-49B0F34FCE25}" type="pres">
      <dgm:prSet presAssocID="{326077FD-F725-4EE8-A2FF-B7BD8CCE947E}" presName="dummy3b" presStyleCnt="0"/>
      <dgm:spPr/>
    </dgm:pt>
    <dgm:pt modelId="{ED5A45CC-6F49-4FE3-BAE5-81A4DB373C89}" type="pres">
      <dgm:prSet presAssocID="{326077FD-F725-4EE8-A2FF-B7BD8CCE947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0F409DD-A6FB-4204-AEB8-2B6CE2AB8BAF}" type="pres">
      <dgm:prSet presAssocID="{E44DE581-8C02-405F-ADE8-6274C400D05A}" presName="arrowWedge1" presStyleLbl="fgSibTrans2D1" presStyleIdx="0" presStyleCnt="3"/>
      <dgm:spPr>
        <a:solidFill>
          <a:schemeClr val="accent5">
            <a:lumMod val="60000"/>
            <a:lumOff val="40000"/>
          </a:schemeClr>
        </a:solidFill>
      </dgm:spPr>
    </dgm:pt>
    <dgm:pt modelId="{A502A0F7-2982-4C03-9540-F85322E55B95}" type="pres">
      <dgm:prSet presAssocID="{43B1DB5A-25D9-442F-A4A9-F00BC5450982}" presName="arrowWedge2" presStyleLbl="fgSibTrans2D1" presStyleIdx="1" presStyleCnt="3"/>
      <dgm:spPr/>
    </dgm:pt>
    <dgm:pt modelId="{62239318-0D01-41EB-B63E-7003E0448AD5}" type="pres">
      <dgm:prSet presAssocID="{D6B175FC-CA89-472D-A392-F36A28713C28}" presName="arrowWedge3" presStyleLbl="fgSibTrans2D1" presStyleIdx="2" presStyleCnt="3"/>
      <dgm:spPr>
        <a:solidFill>
          <a:schemeClr val="accent4">
            <a:lumMod val="40000"/>
            <a:lumOff val="60000"/>
          </a:schemeClr>
        </a:solidFill>
      </dgm:spPr>
    </dgm:pt>
  </dgm:ptLst>
  <dgm:cxnLst>
    <dgm:cxn modelId="{7620D50E-F46D-4D25-B266-CC6644BCB678}" srcId="{326077FD-F725-4EE8-A2FF-B7BD8CCE947E}" destId="{FA338795-CDBE-442C-AAF5-C82AACD34D44}" srcOrd="1" destOrd="0" parTransId="{D5124BEC-2EC8-4A9D-ACE6-00EF5A2F58AE}" sibTransId="{43B1DB5A-25D9-442F-A4A9-F00BC5450982}"/>
    <dgm:cxn modelId="{F9F2002F-0C5B-48E3-8E26-F64F09DF5D4A}" srcId="{326077FD-F725-4EE8-A2FF-B7BD8CCE947E}" destId="{2D12D68B-A65C-40C7-8651-3E4A87EE0953}" srcOrd="2" destOrd="0" parTransId="{93093D75-1441-4A34-939D-4104BA4C4636}" sibTransId="{D6B175FC-CA89-472D-A392-F36A28713C28}"/>
    <dgm:cxn modelId="{7BFDFF3B-E525-492D-B937-EA1A9C936216}" type="presOf" srcId="{FA338795-CDBE-442C-AAF5-C82AACD34D44}" destId="{FD091EE1-C6B2-4B72-AF1C-267916ED4822}" srcOrd="1" destOrd="0" presId="urn:microsoft.com/office/officeart/2005/8/layout/cycle8"/>
    <dgm:cxn modelId="{3E8E0353-FC58-4337-8417-7AB9032DBF34}" type="presOf" srcId="{47D6E50F-DCB6-4685-AD01-8F5297339EFA}" destId="{9BA65C47-1569-4C81-A1CF-38B8147EB878}" srcOrd="1" destOrd="0" presId="urn:microsoft.com/office/officeart/2005/8/layout/cycle8"/>
    <dgm:cxn modelId="{459FE054-AB11-450E-9B6A-025FFA7980E9}" type="presOf" srcId="{47D6E50F-DCB6-4685-AD01-8F5297339EFA}" destId="{3B3BFDED-B486-4A1D-BF66-7101B00BCCE5}" srcOrd="0" destOrd="0" presId="urn:microsoft.com/office/officeart/2005/8/layout/cycle8"/>
    <dgm:cxn modelId="{4AAD4A57-021A-461C-8008-2EB0449ED96E}" type="presOf" srcId="{2D12D68B-A65C-40C7-8651-3E4A87EE0953}" destId="{ED5A45CC-6F49-4FE3-BAE5-81A4DB373C89}" srcOrd="1" destOrd="0" presId="urn:microsoft.com/office/officeart/2005/8/layout/cycle8"/>
    <dgm:cxn modelId="{88E39F84-8B84-4B61-9A85-1B73373D1B23}" type="presOf" srcId="{FA338795-CDBE-442C-AAF5-C82AACD34D44}" destId="{13766167-DDB7-4534-83C6-87F16662F249}" srcOrd="0" destOrd="0" presId="urn:microsoft.com/office/officeart/2005/8/layout/cycle8"/>
    <dgm:cxn modelId="{98372993-4DF5-4A09-AE5C-8DCA48CC18AC}" type="presOf" srcId="{326077FD-F725-4EE8-A2FF-B7BD8CCE947E}" destId="{5DA4021B-F158-42F6-977B-EB4CF4DBB435}" srcOrd="0" destOrd="0" presId="urn:microsoft.com/office/officeart/2005/8/layout/cycle8"/>
    <dgm:cxn modelId="{B035F7BD-9E39-49D1-BA59-65EE28B78FE2}" type="presOf" srcId="{2D12D68B-A65C-40C7-8651-3E4A87EE0953}" destId="{46DD9FED-4C53-41E6-9F29-ED7CA0BB2688}" srcOrd="0" destOrd="0" presId="urn:microsoft.com/office/officeart/2005/8/layout/cycle8"/>
    <dgm:cxn modelId="{AD454AE2-B7B8-4732-8C63-5E7839AE655D}" srcId="{326077FD-F725-4EE8-A2FF-B7BD8CCE947E}" destId="{47D6E50F-DCB6-4685-AD01-8F5297339EFA}" srcOrd="0" destOrd="0" parTransId="{071B3DCE-C367-40CD-AB47-A0FE02596EEE}" sibTransId="{E44DE581-8C02-405F-ADE8-6274C400D05A}"/>
    <dgm:cxn modelId="{9B8A983A-4702-4580-AB1C-D39C8D517F96}" type="presParOf" srcId="{5DA4021B-F158-42F6-977B-EB4CF4DBB435}" destId="{3B3BFDED-B486-4A1D-BF66-7101B00BCCE5}" srcOrd="0" destOrd="0" presId="urn:microsoft.com/office/officeart/2005/8/layout/cycle8"/>
    <dgm:cxn modelId="{7ED929B7-ED6A-4859-8371-28AD2C056A4F}" type="presParOf" srcId="{5DA4021B-F158-42F6-977B-EB4CF4DBB435}" destId="{F0E08DDB-8E02-4E05-A55F-5EA94A26258A}" srcOrd="1" destOrd="0" presId="urn:microsoft.com/office/officeart/2005/8/layout/cycle8"/>
    <dgm:cxn modelId="{EC6A97D2-E6F9-4212-8C2A-72B76A541F21}" type="presParOf" srcId="{5DA4021B-F158-42F6-977B-EB4CF4DBB435}" destId="{477FA65B-A8CF-4423-809A-8123E88F9E7D}" srcOrd="2" destOrd="0" presId="urn:microsoft.com/office/officeart/2005/8/layout/cycle8"/>
    <dgm:cxn modelId="{E189FC97-791B-43BD-A478-27AAF2583D7B}" type="presParOf" srcId="{5DA4021B-F158-42F6-977B-EB4CF4DBB435}" destId="{9BA65C47-1569-4C81-A1CF-38B8147EB878}" srcOrd="3" destOrd="0" presId="urn:microsoft.com/office/officeart/2005/8/layout/cycle8"/>
    <dgm:cxn modelId="{DE7AB610-6D66-4091-95F5-724C8BEADBC4}" type="presParOf" srcId="{5DA4021B-F158-42F6-977B-EB4CF4DBB435}" destId="{13766167-DDB7-4534-83C6-87F16662F249}" srcOrd="4" destOrd="0" presId="urn:microsoft.com/office/officeart/2005/8/layout/cycle8"/>
    <dgm:cxn modelId="{02C2A040-A2F7-4FEF-A387-3EE0A73828B6}" type="presParOf" srcId="{5DA4021B-F158-42F6-977B-EB4CF4DBB435}" destId="{063D5501-F1A2-49DB-BA59-6866A1E1DB09}" srcOrd="5" destOrd="0" presId="urn:microsoft.com/office/officeart/2005/8/layout/cycle8"/>
    <dgm:cxn modelId="{EA13CF38-1E37-4E0B-BACD-A13B1482D68A}" type="presParOf" srcId="{5DA4021B-F158-42F6-977B-EB4CF4DBB435}" destId="{81622AFE-B434-4EA2-9541-9E68015CC9BA}" srcOrd="6" destOrd="0" presId="urn:microsoft.com/office/officeart/2005/8/layout/cycle8"/>
    <dgm:cxn modelId="{CE6E02DB-A4BB-4D3F-A15E-4B015C5B4579}" type="presParOf" srcId="{5DA4021B-F158-42F6-977B-EB4CF4DBB435}" destId="{FD091EE1-C6B2-4B72-AF1C-267916ED4822}" srcOrd="7" destOrd="0" presId="urn:microsoft.com/office/officeart/2005/8/layout/cycle8"/>
    <dgm:cxn modelId="{E88141A1-38C9-4114-BCCD-C7167E75AB72}" type="presParOf" srcId="{5DA4021B-F158-42F6-977B-EB4CF4DBB435}" destId="{46DD9FED-4C53-41E6-9F29-ED7CA0BB2688}" srcOrd="8" destOrd="0" presId="urn:microsoft.com/office/officeart/2005/8/layout/cycle8"/>
    <dgm:cxn modelId="{3E8312AF-4C0B-4061-91DC-58160535E614}" type="presParOf" srcId="{5DA4021B-F158-42F6-977B-EB4CF4DBB435}" destId="{4AAC16D4-55AC-4CB6-BF6E-7B1035BFA658}" srcOrd="9" destOrd="0" presId="urn:microsoft.com/office/officeart/2005/8/layout/cycle8"/>
    <dgm:cxn modelId="{67C0398E-4F64-453E-A178-3C4A02E5FBE6}" type="presParOf" srcId="{5DA4021B-F158-42F6-977B-EB4CF4DBB435}" destId="{2A147A7C-FB7A-4C7E-9951-49B0F34FCE25}" srcOrd="10" destOrd="0" presId="urn:microsoft.com/office/officeart/2005/8/layout/cycle8"/>
    <dgm:cxn modelId="{A05FE93D-5871-416D-B352-1A44B72D4A37}" type="presParOf" srcId="{5DA4021B-F158-42F6-977B-EB4CF4DBB435}" destId="{ED5A45CC-6F49-4FE3-BAE5-81A4DB373C89}" srcOrd="11" destOrd="0" presId="urn:microsoft.com/office/officeart/2005/8/layout/cycle8"/>
    <dgm:cxn modelId="{D88D9E27-F485-4FCF-8191-23146D55770A}" type="presParOf" srcId="{5DA4021B-F158-42F6-977B-EB4CF4DBB435}" destId="{40F409DD-A6FB-4204-AEB8-2B6CE2AB8BAF}" srcOrd="12" destOrd="0" presId="urn:microsoft.com/office/officeart/2005/8/layout/cycle8"/>
    <dgm:cxn modelId="{06F1DBA8-5ADD-4587-8DF9-49114C7DCE90}" type="presParOf" srcId="{5DA4021B-F158-42F6-977B-EB4CF4DBB435}" destId="{A502A0F7-2982-4C03-9540-F85322E55B95}" srcOrd="13" destOrd="0" presId="urn:microsoft.com/office/officeart/2005/8/layout/cycle8"/>
    <dgm:cxn modelId="{D2C7AACE-CA04-496E-AB1D-E685FAF99AA2}" type="presParOf" srcId="{5DA4021B-F158-42F6-977B-EB4CF4DBB435}" destId="{62239318-0D01-41EB-B63E-7003E0448AD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465745-85E4-49A0-A817-9C06ED427FF4}" type="doc">
      <dgm:prSet loTypeId="urn:microsoft.com/office/officeart/2005/8/layout/bProcess3" loCatId="process" qsTypeId="urn:microsoft.com/office/officeart/2005/8/quickstyle/simple3" qsCatId="simple" csTypeId="urn:microsoft.com/office/officeart/2005/8/colors/accent0_3" csCatId="mainScheme" phldr="1"/>
      <dgm:spPr/>
    </dgm:pt>
    <dgm:pt modelId="{6B357A56-0CF2-4F8D-BBB9-9D8761ACD181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State notifies potential HMGP sub-applicants</a:t>
          </a:r>
        </a:p>
      </dgm:t>
    </dgm:pt>
    <dgm:pt modelId="{780D15D9-CDF2-4766-A321-09F5D10E4CBB}" type="parTrans" cxnId="{2D38DDBC-9050-4336-A180-3EE87BE42590}">
      <dgm:prSet/>
      <dgm:spPr/>
      <dgm:t>
        <a:bodyPr/>
        <a:lstStyle/>
        <a:p>
          <a:endParaRPr lang="en-US"/>
        </a:p>
      </dgm:t>
    </dgm:pt>
    <dgm:pt modelId="{2D2C2863-BE66-401A-9836-6BD2DCCFBA14}" type="sibTrans" cxnId="{2D38DDBC-9050-4336-A180-3EE87BE42590}">
      <dgm:prSet/>
      <dgm:spPr>
        <a:ln w="28575">
          <a:solidFill>
            <a:schemeClr val="bg2"/>
          </a:solidFill>
        </a:ln>
      </dgm:spPr>
      <dgm:t>
        <a:bodyPr/>
        <a:lstStyle/>
        <a:p>
          <a:endParaRPr lang="en-US">
            <a:ln w="28575">
              <a:solidFill>
                <a:schemeClr val="tx1"/>
              </a:solidFill>
            </a:ln>
          </a:endParaRPr>
        </a:p>
      </dgm:t>
    </dgm:pt>
    <dgm:pt modelId="{71F33819-B34A-40B6-B0EF-1EA7A87D11A0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Sub-applicants submit pre-applications to State</a:t>
          </a:r>
        </a:p>
      </dgm:t>
    </dgm:pt>
    <dgm:pt modelId="{FF72224E-A45D-4BC2-8D81-45D7DC62D833}" type="parTrans" cxnId="{29AE65B7-6ABB-4CA2-8B60-C39970D408E1}">
      <dgm:prSet/>
      <dgm:spPr/>
      <dgm:t>
        <a:bodyPr/>
        <a:lstStyle/>
        <a:p>
          <a:endParaRPr lang="en-US"/>
        </a:p>
      </dgm:t>
    </dgm:pt>
    <dgm:pt modelId="{94863F89-5562-4DA5-B79D-34D3F465E84C}" type="sibTrans" cxnId="{29AE65B7-6ABB-4CA2-8B60-C39970D408E1}">
      <dgm:prSet/>
      <dgm:spPr>
        <a:ln w="28575">
          <a:solidFill>
            <a:schemeClr val="bg2"/>
          </a:solidFill>
        </a:ln>
      </dgm:spPr>
      <dgm:t>
        <a:bodyPr/>
        <a:lstStyle/>
        <a:p>
          <a:endParaRPr lang="en-US">
            <a:ln w="28575">
              <a:solidFill>
                <a:schemeClr val="tx1"/>
              </a:solidFill>
            </a:ln>
          </a:endParaRPr>
        </a:p>
      </dgm:t>
    </dgm:pt>
    <dgm:pt modelId="{86CF8C1D-F692-496C-8E06-BA35D1F5D8B3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State verifies project and applicant eligibility</a:t>
          </a:r>
        </a:p>
      </dgm:t>
    </dgm:pt>
    <dgm:pt modelId="{5FD44670-4DCC-46A7-9D2D-6E5634D7A492}" type="parTrans" cxnId="{452C5352-B974-40AC-BD7E-02538CE960CA}">
      <dgm:prSet/>
      <dgm:spPr/>
      <dgm:t>
        <a:bodyPr/>
        <a:lstStyle/>
        <a:p>
          <a:endParaRPr lang="en-US"/>
        </a:p>
      </dgm:t>
    </dgm:pt>
    <dgm:pt modelId="{23B31229-7BCA-4C33-A8C7-29C4A27653DB}" type="sibTrans" cxnId="{452C5352-B974-40AC-BD7E-02538CE960CA}">
      <dgm:prSet/>
      <dgm:spPr>
        <a:ln w="28575">
          <a:solidFill>
            <a:schemeClr val="bg2"/>
          </a:solidFill>
        </a:ln>
      </dgm:spPr>
      <dgm:t>
        <a:bodyPr/>
        <a:lstStyle/>
        <a:p>
          <a:endParaRPr lang="en-US">
            <a:ln w="28575">
              <a:solidFill>
                <a:schemeClr val="tx1"/>
              </a:solidFill>
            </a:ln>
          </a:endParaRPr>
        </a:p>
      </dgm:t>
    </dgm:pt>
    <dgm:pt modelId="{E4941C34-F718-464F-94FF-641100CBEB92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If approved, sub-applicant completes full application and submits to State</a:t>
          </a:r>
        </a:p>
      </dgm:t>
    </dgm:pt>
    <dgm:pt modelId="{E66B40D1-5A9E-4E6F-88FF-C8A3D236DD31}" type="parTrans" cxnId="{CDC587E2-795A-4714-8131-13A3B30F6764}">
      <dgm:prSet/>
      <dgm:spPr/>
      <dgm:t>
        <a:bodyPr/>
        <a:lstStyle/>
        <a:p>
          <a:endParaRPr lang="en-US"/>
        </a:p>
      </dgm:t>
    </dgm:pt>
    <dgm:pt modelId="{9FB30224-50B9-49F2-ADF5-9156C4905DE0}" type="sibTrans" cxnId="{CDC587E2-795A-4714-8131-13A3B30F6764}">
      <dgm:prSet/>
      <dgm:spPr>
        <a:ln w="28575">
          <a:solidFill>
            <a:schemeClr val="bg2"/>
          </a:solidFill>
        </a:ln>
      </dgm:spPr>
      <dgm:t>
        <a:bodyPr/>
        <a:lstStyle/>
        <a:p>
          <a:endParaRPr lang="en-US">
            <a:ln w="28575">
              <a:solidFill>
                <a:schemeClr val="tx1"/>
              </a:solidFill>
            </a:ln>
          </a:endParaRPr>
        </a:p>
      </dgm:t>
    </dgm:pt>
    <dgm:pt modelId="{133EA971-0EBA-4CEA-A84C-C6A5674D155C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State reviews full application and submits to FEMA</a:t>
          </a:r>
        </a:p>
      </dgm:t>
    </dgm:pt>
    <dgm:pt modelId="{3ABFB392-F8E1-4B98-B4E2-9256696F4242}" type="parTrans" cxnId="{1BACD0B8-184B-4AC8-9175-702D3C8D2B83}">
      <dgm:prSet/>
      <dgm:spPr/>
      <dgm:t>
        <a:bodyPr/>
        <a:lstStyle/>
        <a:p>
          <a:endParaRPr lang="en-US"/>
        </a:p>
      </dgm:t>
    </dgm:pt>
    <dgm:pt modelId="{649301C5-5C4C-43D2-A5F0-BDFBADBA7E4B}" type="sibTrans" cxnId="{1BACD0B8-184B-4AC8-9175-702D3C8D2B83}">
      <dgm:prSet/>
      <dgm:spPr>
        <a:ln w="28575">
          <a:solidFill>
            <a:schemeClr val="bg2"/>
          </a:solidFill>
        </a:ln>
      </dgm:spPr>
      <dgm:t>
        <a:bodyPr/>
        <a:lstStyle/>
        <a:p>
          <a:endParaRPr lang="en-US">
            <a:ln w="28575">
              <a:solidFill>
                <a:schemeClr val="tx1"/>
              </a:solidFill>
            </a:ln>
          </a:endParaRPr>
        </a:p>
      </dgm:t>
    </dgm:pt>
    <dgm:pt modelId="{2B02640E-AC4E-4B3F-BBBE-483CE333E5FE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FEMA reviews and approves or denies full application </a:t>
          </a:r>
        </a:p>
      </dgm:t>
    </dgm:pt>
    <dgm:pt modelId="{A16A1621-29A3-4C42-B7C0-1F728F37608B}" type="parTrans" cxnId="{C539CD35-92DA-401B-9076-64CA87A66F9C}">
      <dgm:prSet/>
      <dgm:spPr/>
      <dgm:t>
        <a:bodyPr/>
        <a:lstStyle/>
        <a:p>
          <a:endParaRPr lang="en-US"/>
        </a:p>
      </dgm:t>
    </dgm:pt>
    <dgm:pt modelId="{9F5924CF-7F99-47C8-9911-F1C14434E77A}" type="sibTrans" cxnId="{C539CD35-92DA-401B-9076-64CA87A66F9C}">
      <dgm:prSet/>
      <dgm:spPr/>
      <dgm:t>
        <a:bodyPr/>
        <a:lstStyle/>
        <a:p>
          <a:endParaRPr lang="en-US"/>
        </a:p>
      </dgm:t>
    </dgm:pt>
    <dgm:pt modelId="{75632A6E-42B2-4E20-BC60-F3584B36BCFC}" type="pres">
      <dgm:prSet presAssocID="{58465745-85E4-49A0-A817-9C06ED427FF4}" presName="Name0" presStyleCnt="0">
        <dgm:presLayoutVars>
          <dgm:dir/>
          <dgm:resizeHandles val="exact"/>
        </dgm:presLayoutVars>
      </dgm:prSet>
      <dgm:spPr/>
    </dgm:pt>
    <dgm:pt modelId="{433D5434-AA03-41E9-9E7D-2440BE89928F}" type="pres">
      <dgm:prSet presAssocID="{6B357A56-0CF2-4F8D-BBB9-9D8761ACD181}" presName="node" presStyleLbl="node1" presStyleIdx="0" presStyleCnt="6" custLinFactNeighborX="-608" custLinFactNeighborY="-1520">
        <dgm:presLayoutVars>
          <dgm:bulletEnabled val="1"/>
        </dgm:presLayoutVars>
      </dgm:prSet>
      <dgm:spPr/>
    </dgm:pt>
    <dgm:pt modelId="{44B2258D-BF50-4DEC-82A2-B558ED01832E}" type="pres">
      <dgm:prSet presAssocID="{2D2C2863-BE66-401A-9836-6BD2DCCFBA14}" presName="sibTrans" presStyleLbl="sibTrans1D1" presStyleIdx="0" presStyleCnt="5"/>
      <dgm:spPr/>
    </dgm:pt>
    <dgm:pt modelId="{072021E1-9D0B-4B5D-86A6-FAB7A1B57E2F}" type="pres">
      <dgm:prSet presAssocID="{2D2C2863-BE66-401A-9836-6BD2DCCFBA14}" presName="connectorText" presStyleLbl="sibTrans1D1" presStyleIdx="0" presStyleCnt="5"/>
      <dgm:spPr/>
    </dgm:pt>
    <dgm:pt modelId="{6197CFDA-29E2-4E2D-BE6D-FD97C7C7B096}" type="pres">
      <dgm:prSet presAssocID="{71F33819-B34A-40B6-B0EF-1EA7A87D11A0}" presName="node" presStyleLbl="node1" presStyleIdx="1" presStyleCnt="6">
        <dgm:presLayoutVars>
          <dgm:bulletEnabled val="1"/>
        </dgm:presLayoutVars>
      </dgm:prSet>
      <dgm:spPr/>
    </dgm:pt>
    <dgm:pt modelId="{0CE3E1DB-B4CA-4F1D-B7BE-FF08663E1DFA}" type="pres">
      <dgm:prSet presAssocID="{94863F89-5562-4DA5-B79D-34D3F465E84C}" presName="sibTrans" presStyleLbl="sibTrans1D1" presStyleIdx="1" presStyleCnt="5"/>
      <dgm:spPr/>
    </dgm:pt>
    <dgm:pt modelId="{11D64A1C-3119-48D5-AD77-743E195CEF54}" type="pres">
      <dgm:prSet presAssocID="{94863F89-5562-4DA5-B79D-34D3F465E84C}" presName="connectorText" presStyleLbl="sibTrans1D1" presStyleIdx="1" presStyleCnt="5"/>
      <dgm:spPr/>
    </dgm:pt>
    <dgm:pt modelId="{0A148CEF-E4CF-4390-9663-5607692EC324}" type="pres">
      <dgm:prSet presAssocID="{86CF8C1D-F692-496C-8E06-BA35D1F5D8B3}" presName="node" presStyleLbl="node1" presStyleIdx="2" presStyleCnt="6">
        <dgm:presLayoutVars>
          <dgm:bulletEnabled val="1"/>
        </dgm:presLayoutVars>
      </dgm:prSet>
      <dgm:spPr/>
    </dgm:pt>
    <dgm:pt modelId="{8D631EA6-B5B3-44B6-B15A-8F5F4094FC8A}" type="pres">
      <dgm:prSet presAssocID="{23B31229-7BCA-4C33-A8C7-29C4A27653DB}" presName="sibTrans" presStyleLbl="sibTrans1D1" presStyleIdx="2" presStyleCnt="5"/>
      <dgm:spPr/>
    </dgm:pt>
    <dgm:pt modelId="{A7D29567-C142-4A23-B49A-4CDC346A6852}" type="pres">
      <dgm:prSet presAssocID="{23B31229-7BCA-4C33-A8C7-29C4A27653DB}" presName="connectorText" presStyleLbl="sibTrans1D1" presStyleIdx="2" presStyleCnt="5"/>
      <dgm:spPr/>
    </dgm:pt>
    <dgm:pt modelId="{C6AC29BA-D106-4A41-9823-59572B8C1CC3}" type="pres">
      <dgm:prSet presAssocID="{E4941C34-F718-464F-94FF-641100CBEB92}" presName="node" presStyleLbl="node1" presStyleIdx="3" presStyleCnt="6">
        <dgm:presLayoutVars>
          <dgm:bulletEnabled val="1"/>
        </dgm:presLayoutVars>
      </dgm:prSet>
      <dgm:spPr/>
    </dgm:pt>
    <dgm:pt modelId="{BF714CA1-D3CB-41B6-BA1E-514C8B0413FF}" type="pres">
      <dgm:prSet presAssocID="{9FB30224-50B9-49F2-ADF5-9156C4905DE0}" presName="sibTrans" presStyleLbl="sibTrans1D1" presStyleIdx="3" presStyleCnt="5"/>
      <dgm:spPr/>
    </dgm:pt>
    <dgm:pt modelId="{0CE3FFE9-7E1A-48FF-8049-4D1ECBF5D528}" type="pres">
      <dgm:prSet presAssocID="{9FB30224-50B9-49F2-ADF5-9156C4905DE0}" presName="connectorText" presStyleLbl="sibTrans1D1" presStyleIdx="3" presStyleCnt="5"/>
      <dgm:spPr/>
    </dgm:pt>
    <dgm:pt modelId="{4E963108-4A51-4633-92CD-00A48EA1B9A0}" type="pres">
      <dgm:prSet presAssocID="{133EA971-0EBA-4CEA-A84C-C6A5674D155C}" presName="node" presStyleLbl="node1" presStyleIdx="4" presStyleCnt="6">
        <dgm:presLayoutVars>
          <dgm:bulletEnabled val="1"/>
        </dgm:presLayoutVars>
      </dgm:prSet>
      <dgm:spPr/>
    </dgm:pt>
    <dgm:pt modelId="{A12ED5C5-F238-4C47-89DC-49DBEB85E931}" type="pres">
      <dgm:prSet presAssocID="{649301C5-5C4C-43D2-A5F0-BDFBADBA7E4B}" presName="sibTrans" presStyleLbl="sibTrans1D1" presStyleIdx="4" presStyleCnt="5"/>
      <dgm:spPr/>
    </dgm:pt>
    <dgm:pt modelId="{6AB86349-DB1F-470C-8B0A-420D0F9FA699}" type="pres">
      <dgm:prSet presAssocID="{649301C5-5C4C-43D2-A5F0-BDFBADBA7E4B}" presName="connectorText" presStyleLbl="sibTrans1D1" presStyleIdx="4" presStyleCnt="5"/>
      <dgm:spPr/>
    </dgm:pt>
    <dgm:pt modelId="{000DDDCC-2353-451B-89BE-01CF4A706CAB}" type="pres">
      <dgm:prSet presAssocID="{2B02640E-AC4E-4B3F-BBBE-483CE333E5FE}" presName="node" presStyleLbl="node1" presStyleIdx="5" presStyleCnt="6">
        <dgm:presLayoutVars>
          <dgm:bulletEnabled val="1"/>
        </dgm:presLayoutVars>
      </dgm:prSet>
      <dgm:spPr/>
    </dgm:pt>
  </dgm:ptLst>
  <dgm:cxnLst>
    <dgm:cxn modelId="{0E179104-4CFD-4C04-9AE5-1B3350F08AD3}" type="presOf" srcId="{2B02640E-AC4E-4B3F-BBBE-483CE333E5FE}" destId="{000DDDCC-2353-451B-89BE-01CF4A706CAB}" srcOrd="0" destOrd="0" presId="urn:microsoft.com/office/officeart/2005/8/layout/bProcess3"/>
    <dgm:cxn modelId="{95D0710E-95A4-4773-95E6-9D4CE02DD49C}" type="presOf" srcId="{E4941C34-F718-464F-94FF-641100CBEB92}" destId="{C6AC29BA-D106-4A41-9823-59572B8C1CC3}" srcOrd="0" destOrd="0" presId="urn:microsoft.com/office/officeart/2005/8/layout/bProcess3"/>
    <dgm:cxn modelId="{A3F75F20-6A92-456B-A275-F23FC9DF2832}" type="presOf" srcId="{94863F89-5562-4DA5-B79D-34D3F465E84C}" destId="{0CE3E1DB-B4CA-4F1D-B7BE-FF08663E1DFA}" srcOrd="0" destOrd="0" presId="urn:microsoft.com/office/officeart/2005/8/layout/bProcess3"/>
    <dgm:cxn modelId="{83E0FA20-8F8B-4380-9F47-F286E04416E5}" type="presOf" srcId="{2D2C2863-BE66-401A-9836-6BD2DCCFBA14}" destId="{072021E1-9D0B-4B5D-86A6-FAB7A1B57E2F}" srcOrd="1" destOrd="0" presId="urn:microsoft.com/office/officeart/2005/8/layout/bProcess3"/>
    <dgm:cxn modelId="{7F199725-CCEE-45FB-9277-A878EF5285A1}" type="presOf" srcId="{71F33819-B34A-40B6-B0EF-1EA7A87D11A0}" destId="{6197CFDA-29E2-4E2D-BE6D-FD97C7C7B096}" srcOrd="0" destOrd="0" presId="urn:microsoft.com/office/officeart/2005/8/layout/bProcess3"/>
    <dgm:cxn modelId="{C539CD35-92DA-401B-9076-64CA87A66F9C}" srcId="{58465745-85E4-49A0-A817-9C06ED427FF4}" destId="{2B02640E-AC4E-4B3F-BBBE-483CE333E5FE}" srcOrd="5" destOrd="0" parTransId="{A16A1621-29A3-4C42-B7C0-1F728F37608B}" sibTransId="{9F5924CF-7F99-47C8-9911-F1C14434E77A}"/>
    <dgm:cxn modelId="{21D1DE5E-75CB-4DC6-956A-9A910566708B}" type="presOf" srcId="{6B357A56-0CF2-4F8D-BBB9-9D8761ACD181}" destId="{433D5434-AA03-41E9-9E7D-2440BE89928F}" srcOrd="0" destOrd="0" presId="urn:microsoft.com/office/officeart/2005/8/layout/bProcess3"/>
    <dgm:cxn modelId="{9F11745F-B781-4CD1-8CB0-8AEF7CB8458B}" type="presOf" srcId="{23B31229-7BCA-4C33-A8C7-29C4A27653DB}" destId="{8D631EA6-B5B3-44B6-B15A-8F5F4094FC8A}" srcOrd="0" destOrd="0" presId="urn:microsoft.com/office/officeart/2005/8/layout/bProcess3"/>
    <dgm:cxn modelId="{AABEF643-8A07-49D7-9F4C-35C8D06A05BF}" type="presOf" srcId="{9FB30224-50B9-49F2-ADF5-9156C4905DE0}" destId="{0CE3FFE9-7E1A-48FF-8049-4D1ECBF5D528}" srcOrd="1" destOrd="0" presId="urn:microsoft.com/office/officeart/2005/8/layout/bProcess3"/>
    <dgm:cxn modelId="{6B200D68-14BC-4C49-80A9-66377A810A1D}" type="presOf" srcId="{133EA971-0EBA-4CEA-A84C-C6A5674D155C}" destId="{4E963108-4A51-4633-92CD-00A48EA1B9A0}" srcOrd="0" destOrd="0" presId="urn:microsoft.com/office/officeart/2005/8/layout/bProcess3"/>
    <dgm:cxn modelId="{452C5352-B974-40AC-BD7E-02538CE960CA}" srcId="{58465745-85E4-49A0-A817-9C06ED427FF4}" destId="{86CF8C1D-F692-496C-8E06-BA35D1F5D8B3}" srcOrd="2" destOrd="0" parTransId="{5FD44670-4DCC-46A7-9D2D-6E5634D7A492}" sibTransId="{23B31229-7BCA-4C33-A8C7-29C4A27653DB}"/>
    <dgm:cxn modelId="{14DF6E7F-6FE4-4279-8FF8-61479510FC8E}" type="presOf" srcId="{94863F89-5562-4DA5-B79D-34D3F465E84C}" destId="{11D64A1C-3119-48D5-AD77-743E195CEF54}" srcOrd="1" destOrd="0" presId="urn:microsoft.com/office/officeart/2005/8/layout/bProcess3"/>
    <dgm:cxn modelId="{16EE0B87-32C7-4FCF-BA24-B83FD8620831}" type="presOf" srcId="{2D2C2863-BE66-401A-9836-6BD2DCCFBA14}" destId="{44B2258D-BF50-4DEC-82A2-B558ED01832E}" srcOrd="0" destOrd="0" presId="urn:microsoft.com/office/officeart/2005/8/layout/bProcess3"/>
    <dgm:cxn modelId="{135EA58A-96E8-4A55-821C-9A08F8108E45}" type="presOf" srcId="{58465745-85E4-49A0-A817-9C06ED427FF4}" destId="{75632A6E-42B2-4E20-BC60-F3584B36BCFC}" srcOrd="0" destOrd="0" presId="urn:microsoft.com/office/officeart/2005/8/layout/bProcess3"/>
    <dgm:cxn modelId="{5A851C90-F158-49A4-9077-5D879FD05726}" type="presOf" srcId="{649301C5-5C4C-43D2-A5F0-BDFBADBA7E4B}" destId="{A12ED5C5-F238-4C47-89DC-49DBEB85E931}" srcOrd="0" destOrd="0" presId="urn:microsoft.com/office/officeart/2005/8/layout/bProcess3"/>
    <dgm:cxn modelId="{29AE65B7-6ABB-4CA2-8B60-C39970D408E1}" srcId="{58465745-85E4-49A0-A817-9C06ED427FF4}" destId="{71F33819-B34A-40B6-B0EF-1EA7A87D11A0}" srcOrd="1" destOrd="0" parTransId="{FF72224E-A45D-4BC2-8D81-45D7DC62D833}" sibTransId="{94863F89-5562-4DA5-B79D-34D3F465E84C}"/>
    <dgm:cxn modelId="{1BACD0B8-184B-4AC8-9175-702D3C8D2B83}" srcId="{58465745-85E4-49A0-A817-9C06ED427FF4}" destId="{133EA971-0EBA-4CEA-A84C-C6A5674D155C}" srcOrd="4" destOrd="0" parTransId="{3ABFB392-F8E1-4B98-B4E2-9256696F4242}" sibTransId="{649301C5-5C4C-43D2-A5F0-BDFBADBA7E4B}"/>
    <dgm:cxn modelId="{2D38DDBC-9050-4336-A180-3EE87BE42590}" srcId="{58465745-85E4-49A0-A817-9C06ED427FF4}" destId="{6B357A56-0CF2-4F8D-BBB9-9D8761ACD181}" srcOrd="0" destOrd="0" parTransId="{780D15D9-CDF2-4766-A321-09F5D10E4CBB}" sibTransId="{2D2C2863-BE66-401A-9836-6BD2DCCFBA14}"/>
    <dgm:cxn modelId="{E78F4EC3-3B2F-4BF0-9D3F-14D95BB89B7E}" type="presOf" srcId="{9FB30224-50B9-49F2-ADF5-9156C4905DE0}" destId="{BF714CA1-D3CB-41B6-BA1E-514C8B0413FF}" srcOrd="0" destOrd="0" presId="urn:microsoft.com/office/officeart/2005/8/layout/bProcess3"/>
    <dgm:cxn modelId="{D29A69DA-306D-4F11-B362-43C830093087}" type="presOf" srcId="{649301C5-5C4C-43D2-A5F0-BDFBADBA7E4B}" destId="{6AB86349-DB1F-470C-8B0A-420D0F9FA699}" srcOrd="1" destOrd="0" presId="urn:microsoft.com/office/officeart/2005/8/layout/bProcess3"/>
    <dgm:cxn modelId="{CDC587E2-795A-4714-8131-13A3B30F6764}" srcId="{58465745-85E4-49A0-A817-9C06ED427FF4}" destId="{E4941C34-F718-464F-94FF-641100CBEB92}" srcOrd="3" destOrd="0" parTransId="{E66B40D1-5A9E-4E6F-88FF-C8A3D236DD31}" sibTransId="{9FB30224-50B9-49F2-ADF5-9156C4905DE0}"/>
    <dgm:cxn modelId="{41D4DAE6-7006-411D-AA88-E056EB175184}" type="presOf" srcId="{23B31229-7BCA-4C33-A8C7-29C4A27653DB}" destId="{A7D29567-C142-4A23-B49A-4CDC346A6852}" srcOrd="1" destOrd="0" presId="urn:microsoft.com/office/officeart/2005/8/layout/bProcess3"/>
    <dgm:cxn modelId="{1DDF48F1-7873-402D-8736-31ED7A954899}" type="presOf" srcId="{86CF8C1D-F692-496C-8E06-BA35D1F5D8B3}" destId="{0A148CEF-E4CF-4390-9663-5607692EC324}" srcOrd="0" destOrd="0" presId="urn:microsoft.com/office/officeart/2005/8/layout/bProcess3"/>
    <dgm:cxn modelId="{2615067B-6333-4B70-B6CA-E0E7D348FC86}" type="presParOf" srcId="{75632A6E-42B2-4E20-BC60-F3584B36BCFC}" destId="{433D5434-AA03-41E9-9E7D-2440BE89928F}" srcOrd="0" destOrd="0" presId="urn:microsoft.com/office/officeart/2005/8/layout/bProcess3"/>
    <dgm:cxn modelId="{F8BC8908-7AE3-4E49-9ED4-E002657F8AB7}" type="presParOf" srcId="{75632A6E-42B2-4E20-BC60-F3584B36BCFC}" destId="{44B2258D-BF50-4DEC-82A2-B558ED01832E}" srcOrd="1" destOrd="0" presId="urn:microsoft.com/office/officeart/2005/8/layout/bProcess3"/>
    <dgm:cxn modelId="{4360B51A-2EFB-4713-AF69-9F0D16AEB808}" type="presParOf" srcId="{44B2258D-BF50-4DEC-82A2-B558ED01832E}" destId="{072021E1-9D0B-4B5D-86A6-FAB7A1B57E2F}" srcOrd="0" destOrd="0" presId="urn:microsoft.com/office/officeart/2005/8/layout/bProcess3"/>
    <dgm:cxn modelId="{7C37B3DC-4E9B-4731-81D4-F208C044D722}" type="presParOf" srcId="{75632A6E-42B2-4E20-BC60-F3584B36BCFC}" destId="{6197CFDA-29E2-4E2D-BE6D-FD97C7C7B096}" srcOrd="2" destOrd="0" presId="urn:microsoft.com/office/officeart/2005/8/layout/bProcess3"/>
    <dgm:cxn modelId="{27BCDAD3-5470-433F-A3D0-3F0FB0F64FC4}" type="presParOf" srcId="{75632A6E-42B2-4E20-BC60-F3584B36BCFC}" destId="{0CE3E1DB-B4CA-4F1D-B7BE-FF08663E1DFA}" srcOrd="3" destOrd="0" presId="urn:microsoft.com/office/officeart/2005/8/layout/bProcess3"/>
    <dgm:cxn modelId="{BC44682B-7397-4B4D-9DE1-E43D77018A54}" type="presParOf" srcId="{0CE3E1DB-B4CA-4F1D-B7BE-FF08663E1DFA}" destId="{11D64A1C-3119-48D5-AD77-743E195CEF54}" srcOrd="0" destOrd="0" presId="urn:microsoft.com/office/officeart/2005/8/layout/bProcess3"/>
    <dgm:cxn modelId="{06FDBC6A-2005-4F16-ABA8-819EBD5F54BF}" type="presParOf" srcId="{75632A6E-42B2-4E20-BC60-F3584B36BCFC}" destId="{0A148CEF-E4CF-4390-9663-5607692EC324}" srcOrd="4" destOrd="0" presId="urn:microsoft.com/office/officeart/2005/8/layout/bProcess3"/>
    <dgm:cxn modelId="{D06FC299-232E-4594-B987-0D35FB012BF5}" type="presParOf" srcId="{75632A6E-42B2-4E20-BC60-F3584B36BCFC}" destId="{8D631EA6-B5B3-44B6-B15A-8F5F4094FC8A}" srcOrd="5" destOrd="0" presId="urn:microsoft.com/office/officeart/2005/8/layout/bProcess3"/>
    <dgm:cxn modelId="{969EC434-49D3-40E7-BE69-1A1756FD5C66}" type="presParOf" srcId="{8D631EA6-B5B3-44B6-B15A-8F5F4094FC8A}" destId="{A7D29567-C142-4A23-B49A-4CDC346A6852}" srcOrd="0" destOrd="0" presId="urn:microsoft.com/office/officeart/2005/8/layout/bProcess3"/>
    <dgm:cxn modelId="{86BC8B1C-5B1F-4E3E-A177-02FC1F58FFC0}" type="presParOf" srcId="{75632A6E-42B2-4E20-BC60-F3584B36BCFC}" destId="{C6AC29BA-D106-4A41-9823-59572B8C1CC3}" srcOrd="6" destOrd="0" presId="urn:microsoft.com/office/officeart/2005/8/layout/bProcess3"/>
    <dgm:cxn modelId="{7D8FDC03-BB13-473B-864C-24D2EFE47B28}" type="presParOf" srcId="{75632A6E-42B2-4E20-BC60-F3584B36BCFC}" destId="{BF714CA1-D3CB-41B6-BA1E-514C8B0413FF}" srcOrd="7" destOrd="0" presId="urn:microsoft.com/office/officeart/2005/8/layout/bProcess3"/>
    <dgm:cxn modelId="{13A818CB-0C83-4297-BFF3-897A0649D8C1}" type="presParOf" srcId="{BF714CA1-D3CB-41B6-BA1E-514C8B0413FF}" destId="{0CE3FFE9-7E1A-48FF-8049-4D1ECBF5D528}" srcOrd="0" destOrd="0" presId="urn:microsoft.com/office/officeart/2005/8/layout/bProcess3"/>
    <dgm:cxn modelId="{0436AADE-446E-446F-A849-F2F493A2BEAB}" type="presParOf" srcId="{75632A6E-42B2-4E20-BC60-F3584B36BCFC}" destId="{4E963108-4A51-4633-92CD-00A48EA1B9A0}" srcOrd="8" destOrd="0" presId="urn:microsoft.com/office/officeart/2005/8/layout/bProcess3"/>
    <dgm:cxn modelId="{A99702B3-29E2-4C05-981F-09A9AA741458}" type="presParOf" srcId="{75632A6E-42B2-4E20-BC60-F3584B36BCFC}" destId="{A12ED5C5-F238-4C47-89DC-49DBEB85E931}" srcOrd="9" destOrd="0" presId="urn:microsoft.com/office/officeart/2005/8/layout/bProcess3"/>
    <dgm:cxn modelId="{C6908DAB-C734-49AD-9066-4F9332F56DF7}" type="presParOf" srcId="{A12ED5C5-F238-4C47-89DC-49DBEB85E931}" destId="{6AB86349-DB1F-470C-8B0A-420D0F9FA699}" srcOrd="0" destOrd="0" presId="urn:microsoft.com/office/officeart/2005/8/layout/bProcess3"/>
    <dgm:cxn modelId="{4C3383B2-C2AF-442F-9729-C79010516829}" type="presParOf" srcId="{75632A6E-42B2-4E20-BC60-F3584B36BCFC}" destId="{000DDDCC-2353-451B-89BE-01CF4A706CAB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BFDED-B486-4A1D-BF66-7101B00BCCE5}">
      <dsp:nvSpPr>
        <dsp:cNvPr id="0" name=""/>
        <dsp:cNvSpPr/>
      </dsp:nvSpPr>
      <dsp:spPr>
        <a:xfrm>
          <a:off x="3505516" y="282836"/>
          <a:ext cx="3655123" cy="3655123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Mitigation Planning</a:t>
          </a:r>
        </a:p>
      </dsp:txBody>
      <dsp:txXfrm>
        <a:off x="5431853" y="1057375"/>
        <a:ext cx="1305401" cy="1087834"/>
      </dsp:txXfrm>
    </dsp:sp>
    <dsp:sp modelId="{13766167-DDB7-4534-83C6-87F16662F249}">
      <dsp:nvSpPr>
        <dsp:cNvPr id="0" name=""/>
        <dsp:cNvSpPr/>
      </dsp:nvSpPr>
      <dsp:spPr>
        <a:xfrm>
          <a:off x="3430238" y="413377"/>
          <a:ext cx="3655123" cy="3655123"/>
        </a:xfrm>
        <a:prstGeom prst="pie">
          <a:avLst>
            <a:gd name="adj1" fmla="val 1800000"/>
            <a:gd name="adj2" fmla="val 900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Mitigation Projects</a:t>
          </a:r>
        </a:p>
      </dsp:txBody>
      <dsp:txXfrm>
        <a:off x="4300505" y="2784856"/>
        <a:ext cx="1958102" cy="957294"/>
      </dsp:txXfrm>
    </dsp:sp>
    <dsp:sp modelId="{46DD9FED-4C53-41E6-9F29-ED7CA0BB2688}">
      <dsp:nvSpPr>
        <dsp:cNvPr id="0" name=""/>
        <dsp:cNvSpPr/>
      </dsp:nvSpPr>
      <dsp:spPr>
        <a:xfrm>
          <a:off x="3354959" y="282836"/>
          <a:ext cx="3655123" cy="3655123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Risk Assessment</a:t>
          </a:r>
        </a:p>
      </dsp:txBody>
      <dsp:txXfrm>
        <a:off x="3778345" y="1057375"/>
        <a:ext cx="1305401" cy="1087834"/>
      </dsp:txXfrm>
    </dsp:sp>
    <dsp:sp modelId="{40F409DD-A6FB-4204-AEB8-2B6CE2AB8BAF}">
      <dsp:nvSpPr>
        <dsp:cNvPr id="0" name=""/>
        <dsp:cNvSpPr/>
      </dsp:nvSpPr>
      <dsp:spPr>
        <a:xfrm>
          <a:off x="3279548" y="56567"/>
          <a:ext cx="4107663" cy="41076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2A0F7-2982-4C03-9540-F85322E55B95}">
      <dsp:nvSpPr>
        <dsp:cNvPr id="0" name=""/>
        <dsp:cNvSpPr/>
      </dsp:nvSpPr>
      <dsp:spPr>
        <a:xfrm>
          <a:off x="3203968" y="186876"/>
          <a:ext cx="4107663" cy="41076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39318-0D01-41EB-B63E-7003E0448AD5}">
      <dsp:nvSpPr>
        <dsp:cNvPr id="0" name=""/>
        <dsp:cNvSpPr/>
      </dsp:nvSpPr>
      <dsp:spPr>
        <a:xfrm>
          <a:off x="3128388" y="56567"/>
          <a:ext cx="4107663" cy="41076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2258D-BF50-4DEC-82A2-B558ED01832E}">
      <dsp:nvSpPr>
        <dsp:cNvPr id="0" name=""/>
        <dsp:cNvSpPr/>
      </dsp:nvSpPr>
      <dsp:spPr>
        <a:xfrm>
          <a:off x="2757168" y="1029634"/>
          <a:ext cx="6112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2745" y="45720"/>
              </a:lnTo>
              <a:lnTo>
                <a:pt x="322745" y="70881"/>
              </a:lnTo>
              <a:lnTo>
                <a:pt x="611291" y="70881"/>
              </a:lnTo>
            </a:path>
          </a:pathLst>
        </a:custGeom>
        <a:noFill/>
        <a:ln w="28575" cap="flat" cmpd="sng" algn="ctr">
          <a:solidFill>
            <a:schemeClr val="bg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n w="28575">
              <a:solidFill>
                <a:schemeClr val="tx1"/>
              </a:solidFill>
            </a:ln>
          </a:endParaRPr>
        </a:p>
      </dsp:txBody>
      <dsp:txXfrm>
        <a:off x="3046754" y="1072181"/>
        <a:ext cx="32119" cy="6345"/>
      </dsp:txXfrm>
    </dsp:sp>
    <dsp:sp modelId="{433D5434-AA03-41E9-9E7D-2440BE89928F}">
      <dsp:nvSpPr>
        <dsp:cNvPr id="0" name=""/>
        <dsp:cNvSpPr/>
      </dsp:nvSpPr>
      <dsp:spPr>
        <a:xfrm>
          <a:off x="0" y="247663"/>
          <a:ext cx="2758968" cy="1655381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State notifies potential HMGP sub-applicants</a:t>
          </a:r>
        </a:p>
      </dsp:txBody>
      <dsp:txXfrm>
        <a:off x="0" y="247663"/>
        <a:ext cx="2758968" cy="1655381"/>
      </dsp:txXfrm>
    </dsp:sp>
    <dsp:sp modelId="{0CE3E1DB-B4CA-4F1D-B7BE-FF08663E1DFA}">
      <dsp:nvSpPr>
        <dsp:cNvPr id="0" name=""/>
        <dsp:cNvSpPr/>
      </dsp:nvSpPr>
      <dsp:spPr>
        <a:xfrm>
          <a:off x="6158028" y="1054796"/>
          <a:ext cx="6039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3962" y="45720"/>
              </a:lnTo>
            </a:path>
          </a:pathLst>
        </a:custGeom>
        <a:noFill/>
        <a:ln w="28575" cap="flat" cmpd="sng" algn="ctr">
          <a:solidFill>
            <a:schemeClr val="bg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n w="28575">
              <a:solidFill>
                <a:schemeClr val="tx1"/>
              </a:solidFill>
            </a:ln>
          </a:endParaRPr>
        </a:p>
      </dsp:txBody>
      <dsp:txXfrm>
        <a:off x="6444145" y="1097343"/>
        <a:ext cx="31728" cy="6345"/>
      </dsp:txXfrm>
    </dsp:sp>
    <dsp:sp modelId="{6197CFDA-29E2-4E2D-BE6D-FD97C7C7B096}">
      <dsp:nvSpPr>
        <dsp:cNvPr id="0" name=""/>
        <dsp:cNvSpPr/>
      </dsp:nvSpPr>
      <dsp:spPr>
        <a:xfrm>
          <a:off x="3400860" y="272825"/>
          <a:ext cx="2758968" cy="1655381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Sub-applicants submit pre-applications to State</a:t>
          </a:r>
        </a:p>
      </dsp:txBody>
      <dsp:txXfrm>
        <a:off x="3400860" y="272825"/>
        <a:ext cx="2758968" cy="1655381"/>
      </dsp:txXfrm>
    </dsp:sp>
    <dsp:sp modelId="{8D631EA6-B5B3-44B6-B15A-8F5F4094FC8A}">
      <dsp:nvSpPr>
        <dsp:cNvPr id="0" name=""/>
        <dsp:cNvSpPr/>
      </dsp:nvSpPr>
      <dsp:spPr>
        <a:xfrm>
          <a:off x="1386813" y="1926406"/>
          <a:ext cx="6787062" cy="603962"/>
        </a:xfrm>
        <a:custGeom>
          <a:avLst/>
          <a:gdLst/>
          <a:ahLst/>
          <a:cxnLst/>
          <a:rect l="0" t="0" r="0" b="0"/>
          <a:pathLst>
            <a:path>
              <a:moveTo>
                <a:pt x="6787062" y="0"/>
              </a:moveTo>
              <a:lnTo>
                <a:pt x="6787062" y="319081"/>
              </a:lnTo>
              <a:lnTo>
                <a:pt x="0" y="319081"/>
              </a:lnTo>
              <a:lnTo>
                <a:pt x="0" y="603962"/>
              </a:lnTo>
            </a:path>
          </a:pathLst>
        </a:custGeom>
        <a:noFill/>
        <a:ln w="28575" cap="flat" cmpd="sng" algn="ctr">
          <a:solidFill>
            <a:schemeClr val="bg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n w="28575">
              <a:solidFill>
                <a:schemeClr val="tx1"/>
              </a:solidFill>
            </a:ln>
          </a:endParaRPr>
        </a:p>
      </dsp:txBody>
      <dsp:txXfrm>
        <a:off x="4609927" y="2225215"/>
        <a:ext cx="340833" cy="6345"/>
      </dsp:txXfrm>
    </dsp:sp>
    <dsp:sp modelId="{0A148CEF-E4CF-4390-9663-5607692EC324}">
      <dsp:nvSpPr>
        <dsp:cNvPr id="0" name=""/>
        <dsp:cNvSpPr/>
      </dsp:nvSpPr>
      <dsp:spPr>
        <a:xfrm>
          <a:off x="6794391" y="272825"/>
          <a:ext cx="2758968" cy="1655381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State verifies project and applicant eligibility</a:t>
          </a:r>
        </a:p>
      </dsp:txBody>
      <dsp:txXfrm>
        <a:off x="6794391" y="272825"/>
        <a:ext cx="2758968" cy="1655381"/>
      </dsp:txXfrm>
    </dsp:sp>
    <dsp:sp modelId="{BF714CA1-D3CB-41B6-BA1E-514C8B0413FF}">
      <dsp:nvSpPr>
        <dsp:cNvPr id="0" name=""/>
        <dsp:cNvSpPr/>
      </dsp:nvSpPr>
      <dsp:spPr>
        <a:xfrm>
          <a:off x="2764497" y="3344739"/>
          <a:ext cx="6039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3962" y="45720"/>
              </a:lnTo>
            </a:path>
          </a:pathLst>
        </a:custGeom>
        <a:noFill/>
        <a:ln w="28575" cap="flat" cmpd="sng" algn="ctr">
          <a:solidFill>
            <a:schemeClr val="bg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n w="28575">
              <a:solidFill>
                <a:schemeClr val="tx1"/>
              </a:solidFill>
            </a:ln>
          </a:endParaRPr>
        </a:p>
      </dsp:txBody>
      <dsp:txXfrm>
        <a:off x="3050614" y="3387287"/>
        <a:ext cx="31728" cy="6345"/>
      </dsp:txXfrm>
    </dsp:sp>
    <dsp:sp modelId="{C6AC29BA-D106-4A41-9823-59572B8C1CC3}">
      <dsp:nvSpPr>
        <dsp:cNvPr id="0" name=""/>
        <dsp:cNvSpPr/>
      </dsp:nvSpPr>
      <dsp:spPr>
        <a:xfrm>
          <a:off x="7329" y="2562769"/>
          <a:ext cx="2758968" cy="1655381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If approved, sub-applicant completes full application and submits to State</a:t>
          </a:r>
        </a:p>
      </dsp:txBody>
      <dsp:txXfrm>
        <a:off x="7329" y="2562769"/>
        <a:ext cx="2758968" cy="1655381"/>
      </dsp:txXfrm>
    </dsp:sp>
    <dsp:sp modelId="{A12ED5C5-F238-4C47-89DC-49DBEB85E931}">
      <dsp:nvSpPr>
        <dsp:cNvPr id="0" name=""/>
        <dsp:cNvSpPr/>
      </dsp:nvSpPr>
      <dsp:spPr>
        <a:xfrm>
          <a:off x="6158028" y="3344739"/>
          <a:ext cx="6039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3962" y="45720"/>
              </a:lnTo>
            </a:path>
          </a:pathLst>
        </a:custGeom>
        <a:noFill/>
        <a:ln w="28575" cap="flat" cmpd="sng" algn="ctr">
          <a:solidFill>
            <a:schemeClr val="bg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n w="28575">
              <a:solidFill>
                <a:schemeClr val="tx1"/>
              </a:solidFill>
            </a:ln>
          </a:endParaRPr>
        </a:p>
      </dsp:txBody>
      <dsp:txXfrm>
        <a:off x="6444145" y="3387287"/>
        <a:ext cx="31728" cy="6345"/>
      </dsp:txXfrm>
    </dsp:sp>
    <dsp:sp modelId="{4E963108-4A51-4633-92CD-00A48EA1B9A0}">
      <dsp:nvSpPr>
        <dsp:cNvPr id="0" name=""/>
        <dsp:cNvSpPr/>
      </dsp:nvSpPr>
      <dsp:spPr>
        <a:xfrm>
          <a:off x="3400860" y="2562769"/>
          <a:ext cx="2758968" cy="1655381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State reviews full application and submits to FEMA</a:t>
          </a:r>
        </a:p>
      </dsp:txBody>
      <dsp:txXfrm>
        <a:off x="3400860" y="2562769"/>
        <a:ext cx="2758968" cy="1655381"/>
      </dsp:txXfrm>
    </dsp:sp>
    <dsp:sp modelId="{000DDDCC-2353-451B-89BE-01CF4A706CAB}">
      <dsp:nvSpPr>
        <dsp:cNvPr id="0" name=""/>
        <dsp:cNvSpPr/>
      </dsp:nvSpPr>
      <dsp:spPr>
        <a:xfrm>
          <a:off x="6794391" y="2562769"/>
          <a:ext cx="2758968" cy="1655381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FEMA reviews and approves or denies full application </a:t>
          </a:r>
        </a:p>
      </dsp:txBody>
      <dsp:txXfrm>
        <a:off x="6794391" y="2562769"/>
        <a:ext cx="2758968" cy="1655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A0304-5077-4A88-8B68-A0D68D36BE06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31D48-7C87-46BD-BF5F-4FF0857E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0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179">
              <a:spcBef>
                <a:spcPct val="0"/>
              </a:spcBef>
            </a:pPr>
            <a:r>
              <a:rPr lang="en-US" dirty="0">
                <a:cs typeface="Arial" pitchFamily="34" charset="0"/>
              </a:rPr>
              <a:t>SCEMD is a division of the Military Department of South Carolina under the Adjutant General, but the Division reports directly to and advises the Governor during major emergencies and disasters.</a:t>
            </a:r>
            <a:endParaRPr lang="en-US" sz="8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466" indent="-29044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944" indent="-231719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1555" indent="-231719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582" indent="-231719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3669" indent="-23171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0760" indent="-23171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849" indent="-23171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939" indent="-23171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484CDF-070B-4C33-BE9E-8C5F47141F20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1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2878-F4DC-43B6-A50E-56A268E001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2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2878-F4DC-43B6-A50E-56A268E001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9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BRIC replaces the Pre-Disaster Mitigation (PDM) program.</a:t>
            </a:r>
          </a:p>
          <a:p>
            <a:r>
              <a:rPr lang="en-US" dirty="0"/>
              <a:t>Note</a:t>
            </a:r>
            <a:r>
              <a:rPr lang="en-US" baseline="0" dirty="0"/>
              <a:t> that the changes in the program are as a result of the Disaster Recovery Reform Act of 2018.</a:t>
            </a:r>
          </a:p>
          <a:p>
            <a:r>
              <a:rPr lang="en-US" baseline="0" dirty="0"/>
              <a:t>State Set aside is for Plans/Planning Related Activities, Project Scoping, and Projects.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96C34-5ABE-4169-99DA-7B55A1FCF4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78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 FEMA policy, </a:t>
            </a:r>
            <a:r>
              <a:rPr lang="en-US" dirty="0"/>
              <a:t>State is called the “Applicant”; local and state agencies that apply</a:t>
            </a:r>
            <a:r>
              <a:rPr lang="en-US" baseline="0" dirty="0"/>
              <a:t> for project grants are referred to as “</a:t>
            </a:r>
            <a:r>
              <a:rPr lang="en-US" baseline="0" dirty="0" err="1"/>
              <a:t>subapplicants</a:t>
            </a:r>
            <a:r>
              <a:rPr lang="en-US" baseline="0" dirty="0"/>
              <a:t>”. </a:t>
            </a:r>
            <a:endParaRPr lang="en-US" dirty="0"/>
          </a:p>
          <a:p>
            <a:endParaRPr lang="en-US" baseline="0" dirty="0"/>
          </a:p>
          <a:p>
            <a:r>
              <a:rPr lang="en-US" baseline="0" dirty="0"/>
              <a:t>Receiving project scoping funding does not guarantee that future projects submitted as a result of the project scoping activity will be funded, however, as you will note in the evaluation criteria it will make it more competitive for funding</a:t>
            </a:r>
          </a:p>
          <a:p>
            <a:r>
              <a:rPr lang="en-US" dirty="0"/>
              <a:t>Note</a:t>
            </a:r>
            <a:r>
              <a:rPr lang="en-US" baseline="0" dirty="0"/>
              <a:t> that phased projects are now eligible for BRIC.</a:t>
            </a:r>
          </a:p>
          <a:p>
            <a:endParaRPr lang="en-US" baseline="0" dirty="0"/>
          </a:p>
          <a:p>
            <a:r>
              <a:rPr lang="en-US" baseline="0" dirty="0"/>
              <a:t>Note that projects submitted under the state set-aside will be funded as long as they meet all other eligibility criteria for the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96C34-5ABE-4169-99DA-7B55A1FCF4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610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96C34-5ABE-4169-99DA-7B55A1FCF4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18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96C34-5ABE-4169-99DA-7B55A1FCF4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09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4197" y="1345649"/>
            <a:ext cx="6506798" cy="2258790"/>
          </a:xfrm>
          <a:prstGeom prst="rect">
            <a:avLst/>
          </a:prstGeom>
        </p:spPr>
        <p:txBody>
          <a:bodyPr anchor="b"/>
          <a:lstStyle>
            <a:lvl1pPr algn="l">
              <a:defRPr sz="6000" b="0" i="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4197" y="3846589"/>
            <a:ext cx="650679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5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29BA-72EE-4587-BA81-C1E1327639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66F7-960A-4292-A22C-2795FEF0CD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663" y="128337"/>
            <a:ext cx="7259705" cy="1010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50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34905"/>
            <a:ext cx="2628900" cy="474205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336431"/>
            <a:ext cx="7734300" cy="48405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29BA-72EE-4587-BA81-C1E1327639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66F7-960A-4292-A22C-2795FEF0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4197" y="1345649"/>
            <a:ext cx="6506798" cy="2258790"/>
          </a:xfrm>
          <a:prstGeom prst="rect">
            <a:avLst/>
          </a:prstGeom>
        </p:spPr>
        <p:txBody>
          <a:bodyPr anchor="b"/>
          <a:lstStyle>
            <a:lvl1pPr algn="l">
              <a:defRPr sz="6000" b="0" i="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4197" y="3846589"/>
            <a:ext cx="650679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65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A7B6-21F8-49EE-B493-A412745A727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E9F3-166C-4A4A-A8CD-750D199848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663" y="128337"/>
            <a:ext cx="7259705" cy="1010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60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A7B6-21F8-49EE-B493-A412745A727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E9F3-166C-4A4A-A8CD-750D1998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11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A7B6-21F8-49EE-B493-A412745A727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E9F3-166C-4A4A-A8CD-750D199848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9663" y="128337"/>
            <a:ext cx="7259705" cy="1010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16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18927"/>
            <a:ext cx="5157787" cy="823912"/>
          </a:xfrm>
        </p:spPr>
        <p:txBody>
          <a:bodyPr anchor="b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65323"/>
            <a:ext cx="5157787" cy="39243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13091"/>
            <a:ext cx="5183188" cy="823912"/>
          </a:xfrm>
        </p:spPr>
        <p:txBody>
          <a:bodyPr anchor="b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65323"/>
            <a:ext cx="5183188" cy="39243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A7B6-21F8-49EE-B493-A412745A727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E9F3-166C-4A4A-A8CD-750D199848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9663" y="128337"/>
            <a:ext cx="7259705" cy="1010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19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A7B6-21F8-49EE-B493-A412745A727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E9F3-166C-4A4A-A8CD-750D199848C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19663" y="128337"/>
            <a:ext cx="7259705" cy="1010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33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A7B6-21F8-49EE-B493-A412745A727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E9F3-166C-4A4A-A8CD-750D1998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49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59562"/>
            <a:ext cx="3932237" cy="139958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359563"/>
            <a:ext cx="6172200" cy="49774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759148"/>
            <a:ext cx="3932237" cy="3577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A7B6-21F8-49EE-B493-A412745A727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E9F3-166C-4A4A-A8CD-750D1998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8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29BA-72EE-4587-BA81-C1E1327639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66F7-960A-4292-A22C-2795FEF0CD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663" y="128337"/>
            <a:ext cx="7259705" cy="1010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20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56006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56006"/>
            <a:ext cx="6172200" cy="47337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56206"/>
            <a:ext cx="3932237" cy="31335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A7B6-21F8-49EE-B493-A412745A727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E9F3-166C-4A4A-A8CD-750D1998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01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A7B6-21F8-49EE-B493-A412745A727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E9F3-166C-4A4A-A8CD-750D199848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663" y="128337"/>
            <a:ext cx="7259705" cy="1010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45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34905"/>
            <a:ext cx="2628900" cy="474205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336431"/>
            <a:ext cx="7734300" cy="48405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A7B6-21F8-49EE-B493-A412745A727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E9F3-166C-4A4A-A8CD-750D1998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6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29BA-72EE-4587-BA81-C1E1327639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66F7-960A-4292-A22C-2795FEF0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4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29BA-72EE-4587-BA81-C1E1327639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66F7-960A-4292-A22C-2795FEF0CD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9663" y="128337"/>
            <a:ext cx="7259705" cy="1010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0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18927"/>
            <a:ext cx="5157787" cy="823912"/>
          </a:xfrm>
        </p:spPr>
        <p:txBody>
          <a:bodyPr anchor="b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65323"/>
            <a:ext cx="5157787" cy="39243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13091"/>
            <a:ext cx="5183188" cy="823912"/>
          </a:xfrm>
        </p:spPr>
        <p:txBody>
          <a:bodyPr anchor="b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65323"/>
            <a:ext cx="5183188" cy="39243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29BA-72EE-4587-BA81-C1E1327639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66F7-960A-4292-A22C-2795FEF0CD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9663" y="128337"/>
            <a:ext cx="7259705" cy="1010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8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29BA-72EE-4587-BA81-C1E1327639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66F7-960A-4292-A22C-2795FEF0CD9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19663" y="128337"/>
            <a:ext cx="7259705" cy="1010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0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29BA-72EE-4587-BA81-C1E1327639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66F7-960A-4292-A22C-2795FEF0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2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59562"/>
            <a:ext cx="3932237" cy="139958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359563"/>
            <a:ext cx="6172200" cy="49774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759148"/>
            <a:ext cx="3932237" cy="3577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29BA-72EE-4587-BA81-C1E1327639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66F7-960A-4292-A22C-2795FEF0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3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56006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56006"/>
            <a:ext cx="6172200" cy="47337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56206"/>
            <a:ext cx="3932237" cy="31335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29BA-72EE-4587-BA81-C1E13276399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66F7-960A-4292-A22C-2795FEF0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4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553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0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7FF29BA-72EE-4587-BA81-C1E13276399E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09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7CA66F7-960A-4292-A22C-2795FEF0CD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663" y="128337"/>
            <a:ext cx="7259705" cy="1010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9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C0000"/>
        </a:buClr>
        <a:buFont typeface="Arial" panose="020B0604020202020204" pitchFamily="34" charset="0"/>
        <a:buChar char="•"/>
        <a:defRPr sz="44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Arial" panose="020B0604020202020204" pitchFamily="34" charset="0"/>
        <a:buChar char="•"/>
        <a:defRPr sz="4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40000"/>
            <a:lumOff val="60000"/>
          </a:schemeClr>
        </a:buClr>
        <a:buFont typeface="Arial" panose="020B0604020202020204" pitchFamily="34" charset="0"/>
        <a:buChar char="•"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50"/>
        </a:buClr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553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0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4E1A7B6-21F8-49EE-B493-A412745A727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09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BAEE9F3-166C-4A4A-A8CD-750D199848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663" y="128337"/>
            <a:ext cx="7259705" cy="1010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3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C0000"/>
        </a:buClr>
        <a:buFont typeface="Arial" panose="020B0604020202020204" pitchFamily="34" charset="0"/>
        <a:buChar char="•"/>
        <a:defRPr sz="44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Arial" panose="020B0604020202020204" pitchFamily="34" charset="0"/>
        <a:buChar char="•"/>
        <a:defRPr sz="4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40000"/>
            <a:lumOff val="60000"/>
          </a:schemeClr>
        </a:buClr>
        <a:buFont typeface="Arial" panose="020B0604020202020204" pitchFamily="34" charset="0"/>
        <a:buChar char="•"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50"/>
        </a:buClr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D1167-B2CC-6F92-B96B-3214323E55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SCEMD – Mitigation Opportunities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061220-9A92-CED6-5F89-B99D623B60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Candice Shealey, SC CEM</a:t>
            </a:r>
          </a:p>
          <a:p>
            <a:r>
              <a:rPr lang="en-US" dirty="0"/>
              <a:t>State Hazard Mitigation Officer</a:t>
            </a:r>
          </a:p>
          <a:p>
            <a:r>
              <a:rPr lang="en-US" dirty="0"/>
              <a:t>South Carolina Emergency Management Division</a:t>
            </a:r>
          </a:p>
        </p:txBody>
      </p:sp>
    </p:spTree>
    <p:extLst>
      <p:ext uri="{BB962C8B-B14F-4D97-AF65-F5344CB8AC3E}">
        <p14:creationId xmlns:p14="http://schemas.microsoft.com/office/powerpoint/2010/main" val="3645928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8427" y="1533832"/>
            <a:ext cx="10945162" cy="4372905"/>
          </a:xfrm>
        </p:spPr>
        <p:txBody>
          <a:bodyPr>
            <a:normAutofit lnSpcReduction="10000"/>
          </a:bodyPr>
          <a:lstStyle/>
          <a:p>
            <a:pPr marL="344488" indent="-344488"/>
            <a:r>
              <a:rPr lang="en-US" dirty="0"/>
              <a:t>Hazard identification risk assessment (HIRA) uses:</a:t>
            </a:r>
          </a:p>
          <a:p>
            <a:pPr marL="801688" lvl="1" indent="-344488"/>
            <a:r>
              <a:rPr lang="en-US" dirty="0"/>
              <a:t>Recent and historical events</a:t>
            </a:r>
          </a:p>
          <a:p>
            <a:pPr marL="801688" lvl="1" indent="-344488"/>
            <a:r>
              <a:rPr lang="en-US" dirty="0"/>
              <a:t>Data and research</a:t>
            </a:r>
          </a:p>
          <a:p>
            <a:pPr marL="801688" lvl="1" indent="-344488"/>
            <a:r>
              <a:rPr lang="en-US" dirty="0"/>
              <a:t>Community input</a:t>
            </a:r>
          </a:p>
          <a:p>
            <a:pPr marL="801688" lvl="1" indent="-344488"/>
            <a:r>
              <a:rPr lang="en-US" dirty="0"/>
              <a:t>Longstanding, known issues</a:t>
            </a:r>
          </a:p>
          <a:p>
            <a:pPr marL="344488" indent="-344488"/>
            <a:r>
              <a:rPr lang="en-US" dirty="0"/>
              <a:t>Considers physical and social vulnerability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Hazards and Risk</a:t>
            </a:r>
          </a:p>
        </p:txBody>
      </p:sp>
    </p:spTree>
    <p:extLst>
      <p:ext uri="{BB962C8B-B14F-4D97-AF65-F5344CB8AC3E}">
        <p14:creationId xmlns:p14="http://schemas.microsoft.com/office/powerpoint/2010/main" val="46810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103" y="1555399"/>
            <a:ext cx="10773697" cy="4771260"/>
          </a:xfrm>
        </p:spPr>
        <p:txBody>
          <a:bodyPr>
            <a:normAutofit fontScale="70000" lnSpcReduction="20000"/>
          </a:bodyPr>
          <a:lstStyle/>
          <a:p>
            <a:pPr marL="344488" indent="-344488"/>
            <a:r>
              <a:rPr lang="en-US" dirty="0"/>
              <a:t>Update-to-date HIRA as foundation</a:t>
            </a:r>
          </a:p>
          <a:p>
            <a:pPr marL="344488" indent="-344488"/>
            <a:r>
              <a:rPr lang="en-US" dirty="0"/>
              <a:t>Analyze and interpret community development and growth</a:t>
            </a:r>
          </a:p>
          <a:p>
            <a:pPr marL="344488" indent="-344488"/>
            <a:r>
              <a:rPr lang="en-US" dirty="0"/>
              <a:t>Create mitigation goals</a:t>
            </a:r>
          </a:p>
          <a:p>
            <a:pPr marL="344488" indent="-344488"/>
            <a:r>
              <a:rPr lang="en-US" dirty="0"/>
              <a:t>Develop mitigation actions to support those goals and address the hazards</a:t>
            </a:r>
          </a:p>
          <a:p>
            <a:pPr marL="344488" indent="-344488"/>
            <a:r>
              <a:rPr lang="en-US" dirty="0"/>
              <a:t>Solicit input and participation from the community and stakeholders</a:t>
            </a:r>
          </a:p>
          <a:p>
            <a:pPr marL="344488" indent="-344488"/>
            <a:r>
              <a:rPr lang="en-US" dirty="0"/>
              <a:t>Submit plan for review and approval by FEMA (through SCEMD)</a:t>
            </a:r>
          </a:p>
          <a:p>
            <a:pPr marL="344488" indent="-344488"/>
            <a:r>
              <a:rPr lang="en-US" b="1" u="sng" dirty="0"/>
              <a:t>Adopt it!!!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Create/Update a Mitigation Plan</a:t>
            </a:r>
          </a:p>
        </p:txBody>
      </p:sp>
    </p:spTree>
    <p:extLst>
      <p:ext uri="{BB962C8B-B14F-4D97-AF65-F5344CB8AC3E}">
        <p14:creationId xmlns:p14="http://schemas.microsoft.com/office/powerpoint/2010/main" val="400181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1638" indent="-401638"/>
            <a:r>
              <a:rPr lang="en-US" dirty="0"/>
              <a:t>Create mitigation projects based on mitigation actions</a:t>
            </a:r>
          </a:p>
          <a:p>
            <a:pPr marL="401638" indent="-401638"/>
            <a:r>
              <a:rPr lang="en-US" dirty="0"/>
              <a:t>Look for available funding opportunities</a:t>
            </a:r>
          </a:p>
          <a:p>
            <a:pPr marL="401638" indent="-401638"/>
            <a:r>
              <a:rPr lang="en-US" dirty="0"/>
              <a:t>Apply for funding and complete the projects when able</a:t>
            </a:r>
          </a:p>
          <a:p>
            <a:pPr marL="401638" indent="-401638"/>
            <a:r>
              <a:rPr lang="en-US" dirty="0"/>
              <a:t>Ongoing cycle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Conducting Mitigation Projects</a:t>
            </a:r>
          </a:p>
        </p:txBody>
      </p:sp>
    </p:spTree>
    <p:extLst>
      <p:ext uri="{BB962C8B-B14F-4D97-AF65-F5344CB8AC3E}">
        <p14:creationId xmlns:p14="http://schemas.microsoft.com/office/powerpoint/2010/main" val="1445397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4488" indent="-344488">
              <a:lnSpc>
                <a:spcPct val="10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Acquisition/demolition</a:t>
            </a:r>
          </a:p>
          <a:p>
            <a:pPr marL="344488" indent="-344488">
              <a:lnSpc>
                <a:spcPct val="10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Community/household safe rooms</a:t>
            </a:r>
          </a:p>
          <a:p>
            <a:pPr marL="344488" indent="-344488">
              <a:lnSpc>
                <a:spcPct val="10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Flood control/infrastructure</a:t>
            </a:r>
            <a:endParaRPr lang="en-US" sz="2400" dirty="0"/>
          </a:p>
          <a:p>
            <a:pPr marL="344488" indent="-344488">
              <a:lnSpc>
                <a:spcPct val="10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Retrofits </a:t>
            </a:r>
          </a:p>
          <a:p>
            <a:pPr marL="344488" indent="-344488">
              <a:lnSpc>
                <a:spcPct val="10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Back-up power to critical </a:t>
            </a:r>
            <a:r>
              <a:rPr lang="en-US" sz="3200" dirty="0" err="1"/>
              <a:t>racilities</a:t>
            </a:r>
            <a:endParaRPr lang="en-US" sz="3200" dirty="0"/>
          </a:p>
          <a:p>
            <a:pPr marL="344488" indent="-344488">
              <a:lnSpc>
                <a:spcPct val="10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Mitigation planning</a:t>
            </a:r>
          </a:p>
          <a:p>
            <a:pPr marL="344488" indent="-344488">
              <a:lnSpc>
                <a:spcPct val="10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Advance assistance/project scoping</a:t>
            </a:r>
          </a:p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§"/>
              <a:defRPr/>
            </a:pPr>
            <a:endParaRPr lang="en-US" sz="320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Mitigation Actions - 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1670F-36AC-7E3F-90E9-EC12A9852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441" y="1717646"/>
            <a:ext cx="3531868" cy="2319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A220FC-97D6-AFC7-6C68-32F2BD9A2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950" y="4569484"/>
            <a:ext cx="3531868" cy="21715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B7F667-725E-0E79-5EC1-69519CCA366C}"/>
              </a:ext>
            </a:extLst>
          </p:cNvPr>
          <p:cNvSpPr txBox="1"/>
          <p:nvPr/>
        </p:nvSpPr>
        <p:spPr>
          <a:xfrm>
            <a:off x="8378890" y="1315616"/>
            <a:ext cx="240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EFD6C1-503E-72E0-6B86-148CDECEDED5}"/>
              </a:ext>
            </a:extLst>
          </p:cNvPr>
          <p:cNvSpPr txBox="1"/>
          <p:nvPr/>
        </p:nvSpPr>
        <p:spPr>
          <a:xfrm>
            <a:off x="9305782" y="4197586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1675718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110" y="1211801"/>
            <a:ext cx="4478470" cy="3345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D0229B-7A15-8C8E-E15C-44144FDA8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40" y="1211801"/>
            <a:ext cx="3034401" cy="5275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539F88-D79F-E4B5-F2ED-7C18A5591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144" y="3026769"/>
            <a:ext cx="5619367" cy="3387882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8101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546" y="2341404"/>
            <a:ext cx="4286676" cy="3217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2251" y="2586017"/>
            <a:ext cx="5194052" cy="2972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5222" y="1447808"/>
            <a:ext cx="1288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26534" y="1447808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27603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3812" y="1555399"/>
            <a:ext cx="10709988" cy="4351338"/>
          </a:xfrm>
        </p:spPr>
        <p:txBody>
          <a:bodyPr/>
          <a:lstStyle/>
          <a:p>
            <a:pPr marL="344488" indent="-344488"/>
            <a:r>
              <a:rPr lang="en-US" dirty="0"/>
              <a:t>Building Resilient Infrastructure and Communities (BRIC)</a:t>
            </a:r>
          </a:p>
          <a:p>
            <a:pPr marL="344488" indent="-344488">
              <a:buFont typeface="Gill Sans MT" panose="020B0502020104020203" pitchFamily="34" charset="0"/>
              <a:buChar char="•"/>
            </a:pPr>
            <a:r>
              <a:rPr lang="en-US" dirty="0"/>
              <a:t>Hazard Mitigation Grant Program (HMGP)</a:t>
            </a:r>
          </a:p>
          <a:p>
            <a:pPr marL="344488" indent="-344488">
              <a:buFont typeface="Gill Sans MT" panose="020B0502020104020203" pitchFamily="34" charset="0"/>
              <a:buChar char="•"/>
            </a:pPr>
            <a:r>
              <a:rPr lang="en-US" dirty="0"/>
              <a:t>Congressional Local Pre-Disaster Mitigation (LPDM)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SCEMD-Administered Grants</a:t>
            </a:r>
          </a:p>
        </p:txBody>
      </p:sp>
    </p:spTree>
    <p:extLst>
      <p:ext uri="{BB962C8B-B14F-4D97-AF65-F5344CB8AC3E}">
        <p14:creationId xmlns:p14="http://schemas.microsoft.com/office/powerpoint/2010/main" val="3369554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435" y="1399592"/>
            <a:ext cx="7354667" cy="4922550"/>
          </a:xfrm>
        </p:spPr>
        <p:txBody>
          <a:bodyPr>
            <a:noAutofit/>
          </a:bodyPr>
          <a:lstStyle/>
          <a:p>
            <a:pPr marL="457200" indent="-280988"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Annual federal appropriation</a:t>
            </a:r>
          </a:p>
          <a:p>
            <a:pPr marL="457200" indent="-280988"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Two submission categories:</a:t>
            </a:r>
          </a:p>
          <a:p>
            <a:pPr marL="914400" lvl="1" indent="-280988"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National competition ($50M federal funding cap)</a:t>
            </a:r>
          </a:p>
          <a:p>
            <a:pPr marL="914400" lvl="1" indent="-280988"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State set-aside</a:t>
            </a:r>
          </a:p>
          <a:p>
            <a:pPr marL="457200" indent="-280988"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Reimbursement-based grant at 75% federal 25% non-federal share</a:t>
            </a:r>
          </a:p>
          <a:p>
            <a:pPr marL="914400" lvl="1" indent="-280988"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Economically Disadvantaged Rural Communities can be 90% fed/10% non-fed</a:t>
            </a:r>
          </a:p>
          <a:p>
            <a:pPr marL="457200" indent="-280988"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Application cycle September-January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90" y="119948"/>
            <a:ext cx="6785143" cy="1010652"/>
          </a:xfrm>
        </p:spPr>
        <p:txBody>
          <a:bodyPr>
            <a:noAutofit/>
          </a:bodyPr>
          <a:lstStyle/>
          <a:p>
            <a:r>
              <a:rPr lang="en-US" sz="4000" dirty="0"/>
              <a:t>BRIC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DCC4F-860D-4B4E-025B-C00469C66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476" y="2287782"/>
            <a:ext cx="4865615" cy="263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62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AD293F-2D4E-E922-2362-07091AB2F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1483566"/>
            <a:ext cx="11355355" cy="4739951"/>
          </a:xfrm>
        </p:spPr>
        <p:txBody>
          <a:bodyPr>
            <a:normAutofit fontScale="92500" lnSpcReduction="20000"/>
          </a:bodyPr>
          <a:lstStyle/>
          <a:p>
            <a:pPr marL="176212" indent="0">
              <a:buClrTx/>
              <a:buNone/>
            </a:pPr>
            <a:r>
              <a:rPr lang="en-US" sz="3500" dirty="0"/>
              <a:t>State s</a:t>
            </a:r>
            <a:r>
              <a:rPr lang="en-US" sz="3200" dirty="0"/>
              <a:t>et-aside</a:t>
            </a:r>
          </a:p>
          <a:p>
            <a:pPr marL="914400" lvl="1" indent="-280988">
              <a:buClrTx/>
              <a:buFont typeface="Wingdings" panose="05000000000000000000" pitchFamily="2" charset="2"/>
              <a:buChar char="§"/>
            </a:pPr>
            <a:r>
              <a:rPr lang="en-US" sz="3200" dirty="0"/>
              <a:t>Mitigation Planning and Planning-Related Activities (not eligible under national competition)</a:t>
            </a:r>
          </a:p>
          <a:p>
            <a:pPr marL="1371600" lvl="2" indent="-280988">
              <a:buClrTx/>
              <a:buFont typeface="Wingdings" panose="05000000000000000000" pitchFamily="2" charset="2"/>
              <a:buChar char="§"/>
            </a:pPr>
            <a:r>
              <a:rPr lang="en-US" dirty="0"/>
              <a:t>Amount capped within the state set-aside</a:t>
            </a:r>
          </a:p>
          <a:p>
            <a:pPr marL="914400" marR="0" lvl="1" indent="-2809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3200" dirty="0"/>
              <a:t>Capability and Capacity-Building Activities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(not eligible under national competition)</a:t>
            </a:r>
            <a:endParaRPr lang="en-US" sz="3200" dirty="0"/>
          </a:p>
          <a:p>
            <a:pPr marL="1371600" lvl="2" indent="-280988">
              <a:buClrTx/>
              <a:buFont typeface="Wingdings" panose="05000000000000000000" pitchFamily="2" charset="2"/>
              <a:buChar char="§"/>
            </a:pPr>
            <a:r>
              <a:rPr lang="en-US" dirty="0"/>
              <a:t>Project scoping – activities that help develop mitigation strategies and obtain data to prioritize, select, and develop complete applications</a:t>
            </a:r>
          </a:p>
          <a:p>
            <a:pPr marL="1371600" lvl="2" indent="-280988">
              <a:buClrTx/>
              <a:buFont typeface="Wingdings" panose="05000000000000000000" pitchFamily="2" charset="2"/>
              <a:buChar char="§"/>
            </a:pPr>
            <a:r>
              <a:rPr lang="en-US" dirty="0"/>
              <a:t>Building code enhancement/adoption</a:t>
            </a:r>
          </a:p>
          <a:p>
            <a:pPr marL="1371600" lvl="2" indent="-280988">
              <a:buClrTx/>
              <a:buFont typeface="Wingdings" panose="05000000000000000000" pitchFamily="2" charset="2"/>
              <a:buChar char="§"/>
            </a:pPr>
            <a:r>
              <a:rPr lang="en-US" dirty="0"/>
              <a:t>Partnership-building</a:t>
            </a:r>
          </a:p>
          <a:p>
            <a:pPr marL="914400" lvl="1" indent="-280988">
              <a:buClrTx/>
              <a:buFont typeface="Wingdings" panose="05000000000000000000" pitchFamily="2" charset="2"/>
              <a:buChar char="§"/>
            </a:pPr>
            <a:r>
              <a:rPr lang="en-US" sz="3200" dirty="0"/>
              <a:t>Mitigation projects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CF6FF5-D4BE-93CC-07A6-364142E8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94" y="128337"/>
            <a:ext cx="7015474" cy="101065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BRIC Category-State Set-Aside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10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390261"/>
            <a:ext cx="6889385" cy="5065956"/>
          </a:xfrm>
        </p:spPr>
        <p:txBody>
          <a:bodyPr>
            <a:noAutofit/>
          </a:bodyPr>
          <a:lstStyle/>
          <a:p>
            <a:pPr marL="176212" indent="0">
              <a:buClrTx/>
              <a:buNone/>
            </a:pPr>
            <a:r>
              <a:rPr lang="en-US" sz="3200" dirty="0"/>
              <a:t>National competition </a:t>
            </a:r>
          </a:p>
          <a:p>
            <a:pPr marL="914400" lvl="1" indent="-280988">
              <a:buClrTx/>
              <a:buFont typeface="Wingdings" panose="05000000000000000000" pitchFamily="2" charset="2"/>
              <a:buChar char="§"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States and tribes may submit an unlimited number of mitigation projects to compete for funding nationally</a:t>
            </a:r>
            <a:endParaRPr lang="en-US" sz="3200" dirty="0"/>
          </a:p>
          <a:p>
            <a:pPr marL="914400" lvl="1" indent="-280988">
              <a:buClrTx/>
              <a:buFont typeface="Wingdings" panose="05000000000000000000" pitchFamily="2" charset="2"/>
              <a:buChar char="§"/>
            </a:pPr>
            <a:r>
              <a:rPr lang="en-US" sz="3200" dirty="0"/>
              <a:t>Federal share capped at $50M per </a:t>
            </a:r>
            <a:r>
              <a:rPr lang="en-US" sz="3200" dirty="0" err="1"/>
              <a:t>subapplication</a:t>
            </a:r>
            <a:endParaRPr lang="en-US" sz="3200" dirty="0"/>
          </a:p>
          <a:p>
            <a:pPr marL="914400" lvl="1" indent="-280988">
              <a:buClrTx/>
              <a:buFont typeface="Wingdings" panose="05000000000000000000" pitchFamily="2" charset="2"/>
              <a:buChar char="§"/>
            </a:pPr>
            <a:r>
              <a:rPr lang="en-US" sz="3200" dirty="0"/>
              <a:t>Ranking based on technical and qualitative criteria set by FEMA</a:t>
            </a:r>
          </a:p>
          <a:p>
            <a:pPr marL="176212" indent="0">
              <a:buNone/>
            </a:pPr>
            <a:endParaRPr lang="en-US" sz="3200" dirty="0"/>
          </a:p>
          <a:p>
            <a:pPr marL="633412" lvl="1" indent="0">
              <a:buClrTx/>
              <a:buNone/>
            </a:pPr>
            <a:endParaRPr lang="en-US" sz="3200" dirty="0"/>
          </a:p>
          <a:p>
            <a:pPr marL="633412" lvl="1" indent="0">
              <a:buClrTx/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46" y="223709"/>
            <a:ext cx="7078943" cy="838738"/>
          </a:xfrm>
        </p:spPr>
        <p:txBody>
          <a:bodyPr>
            <a:noAutofit/>
          </a:bodyPr>
          <a:lstStyle/>
          <a:p>
            <a:r>
              <a:rPr lang="en-US" sz="4000" dirty="0"/>
              <a:t>BRIC Category-Competitive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2C2EC0-74F6-3684-1C99-2763F147E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489" y="1222769"/>
            <a:ext cx="3605004" cy="3370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42D117-10AF-56CA-C55B-96B14760A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340" y="4671619"/>
            <a:ext cx="5376196" cy="16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2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4488" indent="-344488"/>
            <a:r>
              <a:rPr lang="en-US" dirty="0"/>
              <a:t>SCEMD overview</a:t>
            </a:r>
          </a:p>
          <a:p>
            <a:pPr marL="344488" indent="-344488"/>
            <a:r>
              <a:rPr lang="en-US" dirty="0"/>
              <a:t>What is mitigation?</a:t>
            </a:r>
          </a:p>
          <a:p>
            <a:pPr marL="344488" indent="-344488"/>
            <a:r>
              <a:rPr lang="en-US" dirty="0"/>
              <a:t>Mitigation planning</a:t>
            </a:r>
          </a:p>
          <a:p>
            <a:pPr marL="344488" indent="-344488"/>
            <a:r>
              <a:rPr lang="en-US" dirty="0"/>
              <a:t>Funding opportunities</a:t>
            </a:r>
          </a:p>
          <a:p>
            <a:pPr marL="344488" indent="-344488"/>
            <a:r>
              <a:rPr lang="en-US" dirty="0"/>
              <a:t>Partnership-building project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3894" y="128337"/>
            <a:ext cx="7015474" cy="1010652"/>
          </a:xfrm>
        </p:spPr>
        <p:txBody>
          <a:bodyPr>
            <a:normAutofit/>
          </a:bodyPr>
          <a:lstStyle/>
          <a:p>
            <a:r>
              <a:rPr lang="en-US" dirty="0"/>
              <a:t>Topics</a:t>
            </a:r>
          </a:p>
        </p:txBody>
      </p:sp>
    </p:spTree>
    <p:extLst>
      <p:ext uri="{BB962C8B-B14F-4D97-AF65-F5344CB8AC3E}">
        <p14:creationId xmlns:p14="http://schemas.microsoft.com/office/powerpoint/2010/main" val="549045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7" y="1527858"/>
            <a:ext cx="10855062" cy="4774523"/>
          </a:xfrm>
        </p:spPr>
        <p:txBody>
          <a:bodyPr>
            <a:normAutofit/>
          </a:bodyPr>
          <a:lstStyle/>
          <a:p>
            <a:pPr marL="457200" indent="-280988">
              <a:buClrTx/>
              <a:buFont typeface="Wingdings" panose="05000000000000000000" pitchFamily="2" charset="2"/>
              <a:buChar char="§"/>
            </a:pPr>
            <a:r>
              <a:rPr lang="en-US" altLang="en-US" sz="3200" dirty="0"/>
              <a:t>Authorized by Section 404 of the Stafford Act, as amended</a:t>
            </a:r>
          </a:p>
          <a:p>
            <a:pPr marL="457200" indent="-280988">
              <a:buClrTx/>
              <a:buFont typeface="Wingdings" panose="05000000000000000000" pitchFamily="2" charset="2"/>
              <a:buChar char="§"/>
            </a:pPr>
            <a:r>
              <a:rPr lang="en-US" altLang="en-US" sz="3200" dirty="0"/>
              <a:t>Available only after a federal major disaster declaration or Fire Management Assistance Grant declaration (to state)</a:t>
            </a:r>
          </a:p>
          <a:p>
            <a:pPr marL="457200" indent="-280988">
              <a:buClrTx/>
              <a:buFont typeface="Wingdings" panose="05000000000000000000" pitchFamily="2" charset="2"/>
              <a:buChar char="§"/>
            </a:pPr>
            <a:r>
              <a:rPr lang="en-US" altLang="en-US" sz="3200" dirty="0"/>
              <a:t>Application period depends on declaration date</a:t>
            </a:r>
          </a:p>
          <a:p>
            <a:pPr marL="457200" indent="-280988">
              <a:buClrTx/>
              <a:buFont typeface="Wingdings" panose="05000000000000000000" pitchFamily="2" charset="2"/>
              <a:buChar char="§"/>
            </a:pPr>
            <a:r>
              <a:rPr lang="en-US" altLang="en-US" sz="3200" dirty="0"/>
              <a:t>Competitive within state</a:t>
            </a:r>
          </a:p>
          <a:p>
            <a:pPr marL="457200" indent="-280988">
              <a:buClrTx/>
              <a:buFont typeface="Wingdings" panose="05000000000000000000" pitchFamily="2" charset="2"/>
              <a:buChar char="§"/>
            </a:pPr>
            <a:r>
              <a:rPr lang="en-US" altLang="en-US" sz="3200" dirty="0"/>
              <a:t>State sets funding priorities</a:t>
            </a:r>
          </a:p>
          <a:p>
            <a:pPr marL="457200" indent="-280988">
              <a:buClrTx/>
              <a:buFont typeface="Wingdings" panose="05000000000000000000" pitchFamily="2" charset="2"/>
              <a:buChar char="§"/>
            </a:pPr>
            <a:r>
              <a:rPr lang="en-US" altLang="en-US" sz="3200" dirty="0"/>
              <a:t>Reimbursement-based grant funded on a 75% federal 25% non-federal share basis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HMGP Overview</a:t>
            </a:r>
          </a:p>
        </p:txBody>
      </p:sp>
    </p:spTree>
    <p:extLst>
      <p:ext uri="{BB962C8B-B14F-4D97-AF65-F5344CB8AC3E}">
        <p14:creationId xmlns:p14="http://schemas.microsoft.com/office/powerpoint/2010/main" val="3923790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470086"/>
              </p:ext>
            </p:extLst>
          </p:nvPr>
        </p:nvGraphicFramePr>
        <p:xfrm>
          <a:off x="1203891" y="1462393"/>
          <a:ext cx="9560689" cy="4490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76" y="185438"/>
            <a:ext cx="6203742" cy="888627"/>
          </a:xfrm>
        </p:spPr>
        <p:txBody>
          <a:bodyPr>
            <a:normAutofit/>
          </a:bodyPr>
          <a:lstStyle/>
          <a:p>
            <a:pPr marL="54864">
              <a:defRPr/>
            </a:pPr>
            <a:r>
              <a:rPr lang="en-US" sz="4000" dirty="0"/>
              <a:t>HMGP 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94346647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B04A-A6FC-EFEC-88CE-F23873AD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2" y="128337"/>
            <a:ext cx="7547876" cy="1010652"/>
          </a:xfrm>
        </p:spPr>
        <p:txBody>
          <a:bodyPr>
            <a:normAutofit/>
          </a:bodyPr>
          <a:lstStyle/>
          <a:p>
            <a:r>
              <a:rPr lang="en-US" sz="3800" dirty="0"/>
              <a:t>SCEMD Mitigation Grants Snapshot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8DBF2-9686-8CBF-46C3-47C1AD8DA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76" y="1301079"/>
            <a:ext cx="9260048" cy="520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08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CD2B82-1AFE-5D1F-4CC3-AFFE84511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53" y="1555399"/>
            <a:ext cx="10849947" cy="45685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Awarded through the BRIC FY 2021 grant</a:t>
            </a:r>
          </a:p>
          <a:p>
            <a:r>
              <a:rPr lang="en-US" dirty="0"/>
              <a:t>Scope includes looking how to best use organic resources within SC</a:t>
            </a:r>
          </a:p>
          <a:p>
            <a:pPr lvl="1"/>
            <a:r>
              <a:rPr lang="en-US" dirty="0"/>
              <a:t>More comprehensive technical support</a:t>
            </a:r>
          </a:p>
          <a:p>
            <a:pPr lvl="1"/>
            <a:r>
              <a:rPr lang="en-US" dirty="0"/>
              <a:t>Leverage available funding opportunities</a:t>
            </a:r>
          </a:p>
          <a:p>
            <a:r>
              <a:rPr lang="en-US" dirty="0"/>
              <a:t>Partnerships with state agencies, institutions of higher education, PNPs, private sector, and local entities</a:t>
            </a:r>
          </a:p>
          <a:p>
            <a:r>
              <a:rPr lang="en-US" dirty="0"/>
              <a:t>Intended to support lower resourced entities in being more successful in completing mitigation projects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95DD35-B122-51FD-BBAD-ED95B73F7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 Building Project</a:t>
            </a:r>
          </a:p>
        </p:txBody>
      </p:sp>
    </p:spTree>
    <p:extLst>
      <p:ext uri="{BB962C8B-B14F-4D97-AF65-F5344CB8AC3E}">
        <p14:creationId xmlns:p14="http://schemas.microsoft.com/office/powerpoint/2010/main" val="3778443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4A2035-BC5D-3D87-6387-D28B3631F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07" y="1443432"/>
            <a:ext cx="1067266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goal of hazard mitigation is to avoid or reduce damage, harm, and costs from future hazard occurrences.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Through mitigation planning and implementation of mitigation projects, state and local governments reduce future risk and make communities more resilient.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08AF41-C536-09C5-19BC-871DB624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35" y="128337"/>
            <a:ext cx="6698233" cy="1010652"/>
          </a:xfrm>
        </p:spPr>
        <p:txBody>
          <a:bodyPr/>
          <a:lstStyle/>
          <a:p>
            <a:r>
              <a:rPr lang="en-US" dirty="0"/>
              <a:t>Overall Goal</a:t>
            </a:r>
          </a:p>
        </p:txBody>
      </p:sp>
    </p:spTree>
    <p:extLst>
      <p:ext uri="{BB962C8B-B14F-4D97-AF65-F5344CB8AC3E}">
        <p14:creationId xmlns:p14="http://schemas.microsoft.com/office/powerpoint/2010/main" val="4095966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D96896-7B2F-3264-E5D4-3124580D5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Candice Shealey</a:t>
            </a:r>
          </a:p>
          <a:p>
            <a:pPr marL="0" indent="0" algn="ctr">
              <a:buNone/>
            </a:pPr>
            <a:r>
              <a:rPr lang="en-US" dirty="0"/>
              <a:t>State Hazard Mitigation Officer</a:t>
            </a:r>
          </a:p>
          <a:p>
            <a:pPr marL="0" indent="0" algn="ctr">
              <a:buNone/>
            </a:pPr>
            <a:r>
              <a:rPr lang="en-US" dirty="0"/>
              <a:t>cshealey@emd.sc.gov</a:t>
            </a:r>
          </a:p>
          <a:p>
            <a:pPr marL="0" indent="0" algn="ctr">
              <a:buNone/>
            </a:pPr>
            <a:r>
              <a:rPr lang="en-US" dirty="0"/>
              <a:t>803-737-8682</a:t>
            </a:r>
          </a:p>
          <a:p>
            <a:pPr marL="0" indent="0" algn="ctr">
              <a:buNone/>
            </a:pPr>
            <a:r>
              <a:rPr lang="en-US" dirty="0"/>
              <a:t>mitigation@emd.sc.gov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DA1DE0-9BD5-C657-A0DC-49E2C6B7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7839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06729" y="328820"/>
            <a:ext cx="6675692" cy="841766"/>
          </a:xfrm>
        </p:spPr>
        <p:txBody>
          <a:bodyPr/>
          <a:lstStyle/>
          <a:p>
            <a:pPr>
              <a:defRPr/>
            </a:pPr>
            <a:r>
              <a:rPr lang="en-US" dirty="0"/>
              <a:t>SCEMD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6729" y="1421277"/>
            <a:ext cx="11458575" cy="5035794"/>
          </a:xfrm>
        </p:spPr>
        <p:txBody>
          <a:bodyPr rtlCol="0">
            <a:norm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3200" dirty="0"/>
              <a:t>The South Carolina Emergency Management Division (SCEMD) leads the state emergency management program by supporting local authorities to minimize the loss of life and property from hazard events.</a:t>
            </a:r>
          </a:p>
          <a:p>
            <a:pPr marL="342900" lvl="1" indent="0">
              <a:buFont typeface="Wingdings 2" panose="05020102010507070707" pitchFamily="18" charset="2"/>
              <a:buNone/>
              <a:defRPr/>
            </a:pPr>
            <a:r>
              <a:rPr lang="en-US" sz="2800" dirty="0"/>
              <a:t>Preparedness</a:t>
            </a:r>
          </a:p>
          <a:p>
            <a:pPr marL="342900" lvl="1" indent="0">
              <a:buFont typeface="Wingdings 2" panose="05020102010507070707" pitchFamily="18" charset="2"/>
              <a:buNone/>
              <a:defRPr/>
            </a:pPr>
            <a:r>
              <a:rPr lang="en-US" sz="2800" dirty="0"/>
              <a:t>Operations</a:t>
            </a:r>
          </a:p>
          <a:p>
            <a:pPr marL="342900" lvl="1" indent="0">
              <a:buFont typeface="Wingdings 2" panose="05020102010507070707" pitchFamily="18" charset="2"/>
              <a:buNone/>
              <a:defRPr/>
            </a:pPr>
            <a:r>
              <a:rPr lang="en-US" sz="2800" dirty="0"/>
              <a:t>Logistics/operations support</a:t>
            </a:r>
          </a:p>
          <a:p>
            <a:pPr marL="342900" lvl="1" indent="0">
              <a:buFont typeface="Wingdings 2" panose="05020102010507070707" pitchFamily="18" charset="2"/>
              <a:buNone/>
              <a:defRPr/>
            </a:pPr>
            <a:r>
              <a:rPr lang="en-US" sz="2800" dirty="0"/>
              <a:t>Recovery and mitigation</a:t>
            </a:r>
          </a:p>
          <a:p>
            <a:pPr marL="342900" lvl="1" indent="0">
              <a:buFont typeface="Wingdings 2" panose="05020102010507070707" pitchFamily="18" charset="2"/>
              <a:buNone/>
              <a:defRPr/>
            </a:pPr>
            <a:r>
              <a:rPr lang="en-US" sz="2800" dirty="0"/>
              <a:t>Finance and administration</a:t>
            </a:r>
          </a:p>
          <a:p>
            <a:pPr marL="342900" lvl="1" indent="0">
              <a:buFont typeface="Wingdings 2" panose="05020102010507070707" pitchFamily="18" charset="2"/>
              <a:buNone/>
              <a:defRPr/>
            </a:pPr>
            <a:r>
              <a:rPr lang="en-US" sz="2800" dirty="0"/>
              <a:t>Public information</a:t>
            </a:r>
          </a:p>
        </p:txBody>
      </p:sp>
      <p:pic>
        <p:nvPicPr>
          <p:cNvPr id="5" name="Picture 3" descr="EMD Building for Cover JPE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084" y="5240912"/>
            <a:ext cx="193288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8401" y="6087739"/>
            <a:ext cx="438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State Emergency Operations Center (SEOC)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7FC244-FD0A-8527-9C1A-6A8178351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571" y="2844809"/>
            <a:ext cx="4325503" cy="32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31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8615" y="420823"/>
            <a:ext cx="7772400" cy="60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/>
              <a:t>Response and Recovery Support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4279" y="1439863"/>
            <a:ext cx="9201150" cy="5791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DFF3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b="1" dirty="0"/>
              <a:t>Municipality			Handles Incident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/>
              <a:t>		</a:t>
            </a:r>
            <a:r>
              <a:rPr lang="en-US" sz="2400" b="1" dirty="0"/>
              <a:t>Requests assistance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/>
              <a:t>	County				Handles Incident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/>
              <a:t>		 </a:t>
            </a:r>
            <a:r>
              <a:rPr lang="en-US" sz="2400" b="1" dirty="0"/>
              <a:t>Requests assistance</a:t>
            </a:r>
            <a:endParaRPr lang="en-US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/>
              <a:t>	State				Provides Resources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/>
              <a:t>		 </a:t>
            </a:r>
            <a:r>
              <a:rPr lang="en-US" sz="2400" b="1" dirty="0"/>
              <a:t>Requests assistance</a:t>
            </a:r>
            <a:r>
              <a:rPr lang="en-US" b="1" dirty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/>
              <a:t>	Federal			Provides Resources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419600" y="4335463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419600" y="28956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4419600" y="14605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2438400" y="1828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2438400" y="337185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438400" y="478155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4419600" y="5781675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3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208" y="1307259"/>
            <a:ext cx="11107263" cy="4695824"/>
          </a:xfrm>
        </p:spPr>
        <p:txBody>
          <a:bodyPr>
            <a:noAutofit/>
          </a:bodyPr>
          <a:lstStyle/>
          <a:p>
            <a:pPr marL="344488" indent="-344488"/>
            <a:r>
              <a:rPr lang="en-US" sz="3200" dirty="0"/>
              <a:t>State Emergency Response Team (SERT) (state agencies)</a:t>
            </a:r>
          </a:p>
          <a:p>
            <a:pPr marL="344488" indent="-344488"/>
            <a:r>
              <a:rPr lang="en-US" sz="3200" dirty="0"/>
              <a:t>Mutual aid (intrastate and interstate)</a:t>
            </a:r>
          </a:p>
          <a:p>
            <a:pPr marL="344488" indent="-344488"/>
            <a:r>
              <a:rPr lang="en-US" sz="3200" dirty="0"/>
              <a:t>Coordination tools: State Emergency Operations Center (SEOC), communications systems, </a:t>
            </a:r>
            <a:r>
              <a:rPr lang="en-US" sz="3200" dirty="0" err="1"/>
              <a:t>PalmettoSC</a:t>
            </a:r>
            <a:r>
              <a:rPr lang="en-US" sz="3200" dirty="0"/>
              <a:t> platform</a:t>
            </a:r>
          </a:p>
          <a:p>
            <a:pPr marL="344488" indent="-344488"/>
            <a:r>
              <a:rPr lang="en-US" sz="3200" dirty="0"/>
              <a:t>Mitigation planning and support for mitigation project development</a:t>
            </a:r>
          </a:p>
          <a:p>
            <a:pPr marL="344488" indent="-344488"/>
            <a:r>
              <a:rPr lang="en-US" sz="3200" dirty="0"/>
              <a:t>Preparedness including risk assessment, all-hazards planning, training, exercise, equipping, and public awareness/information</a:t>
            </a:r>
          </a:p>
          <a:p>
            <a:pPr marL="344488" indent="-344488"/>
            <a:r>
              <a:rPr lang="en-US" sz="3200" dirty="0"/>
              <a:t>Recovery planning and state Recovery Task Force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Support and Coordination</a:t>
            </a:r>
          </a:p>
        </p:txBody>
      </p:sp>
    </p:spTree>
    <p:extLst>
      <p:ext uri="{BB962C8B-B14F-4D97-AF65-F5344CB8AC3E}">
        <p14:creationId xmlns:p14="http://schemas.microsoft.com/office/powerpoint/2010/main" val="240123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Any long-term, sustained action to reduce future risk to people and property from natural or human-caused hazards.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mitigation?</a:t>
            </a:r>
          </a:p>
        </p:txBody>
      </p:sp>
    </p:spTree>
    <p:extLst>
      <p:ext uri="{BB962C8B-B14F-4D97-AF65-F5344CB8AC3E}">
        <p14:creationId xmlns:p14="http://schemas.microsoft.com/office/powerpoint/2010/main" val="263618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indent="-344488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Save lives and property</a:t>
            </a:r>
          </a:p>
          <a:p>
            <a:pPr marL="344488" indent="-344488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Reduce post-disaster impacts - </a:t>
            </a:r>
          </a:p>
          <a:p>
            <a:pPr marL="801688" lvl="1" indent="-344488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Overall recovery time</a:t>
            </a:r>
          </a:p>
          <a:p>
            <a:pPr marL="801688" lvl="1" indent="-344488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Financial recovery</a:t>
            </a:r>
          </a:p>
          <a:p>
            <a:pPr marL="801688" lvl="1" indent="-344488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Infrastructure re-building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mitigate?</a:t>
            </a:r>
          </a:p>
        </p:txBody>
      </p:sp>
    </p:spTree>
    <p:extLst>
      <p:ext uri="{BB962C8B-B14F-4D97-AF65-F5344CB8AC3E}">
        <p14:creationId xmlns:p14="http://schemas.microsoft.com/office/powerpoint/2010/main" val="1088639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5" y="1138989"/>
            <a:ext cx="11532469" cy="5421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544043-D27C-19F2-0889-8EBCC4F5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Future Disaster Costs</a:t>
            </a:r>
          </a:p>
        </p:txBody>
      </p:sp>
    </p:spTree>
    <p:extLst>
      <p:ext uri="{BB962C8B-B14F-4D97-AF65-F5344CB8AC3E}">
        <p14:creationId xmlns:p14="http://schemas.microsoft.com/office/powerpoint/2010/main" val="3858891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5429" y="128337"/>
            <a:ext cx="6943939" cy="1010652"/>
          </a:xfrm>
        </p:spPr>
        <p:txBody>
          <a:bodyPr/>
          <a:lstStyle/>
          <a:p>
            <a:r>
              <a:rPr lang="en-US" dirty="0"/>
              <a:t>Mitigation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5557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106803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6176C6B-022B-43B8-892A-8D85AED7C40D}" vid="{5D1E4A65-599D-4F62-94C5-E8FC971D1D30}"/>
    </a:ext>
  </a:extLst>
</a:theme>
</file>

<file path=ppt/theme/theme2.xml><?xml version="1.0" encoding="utf-8"?>
<a:theme xmlns:a="http://schemas.openxmlformats.org/drawingml/2006/main" name="SCEMD Custom Template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EMD Custom Temp Dark" id="{45D3CE16-24DE-4A37-9B5F-F6DC27D7AD2E}" vid="{80AD035F-5198-45C5-B6AB-2693B3AB475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A4DA7255B28B4694770A53A5539B38" ma:contentTypeVersion="15" ma:contentTypeDescription="Create a new document." ma:contentTypeScope="" ma:versionID="720578cdfcf757c0a2c371d28aab8490">
  <xsd:schema xmlns:xsd="http://www.w3.org/2001/XMLSchema" xmlns:xs="http://www.w3.org/2001/XMLSchema" xmlns:p="http://schemas.microsoft.com/office/2006/metadata/properties" xmlns:ns2="1e06914f-44e5-4d7d-a5ff-3a28c6f4b369" xmlns:ns3="dad4a9f3-2e1e-4919-874f-bf91ce1ba52a" targetNamespace="http://schemas.microsoft.com/office/2006/metadata/properties" ma:root="true" ma:fieldsID="ba09f7618c1182119e3536bf1a4d8bda" ns2:_="" ns3:_="">
    <xsd:import namespace="1e06914f-44e5-4d7d-a5ff-3a28c6f4b369"/>
    <xsd:import namespace="dad4a9f3-2e1e-4919-874f-bf91ce1ba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6914f-44e5-4d7d-a5ff-3a28c6f4b3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cbd9582-b7ae-4246-a421-b670bf0814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4a9f3-2e1e-4919-874f-bf91ce1ba52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a88b5c4-dc14-4933-8131-4df58965bb75}" ma:internalName="TaxCatchAll" ma:showField="CatchAllData" ma:web="dad4a9f3-2e1e-4919-874f-bf91ce1ba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06914f-44e5-4d7d-a5ff-3a28c6f4b369">
      <Terms xmlns="http://schemas.microsoft.com/office/infopath/2007/PartnerControls"/>
    </lcf76f155ced4ddcb4097134ff3c332f>
    <TaxCatchAll xmlns="dad4a9f3-2e1e-4919-874f-bf91ce1ba52a" xsi:nil="true"/>
  </documentManagement>
</p:properties>
</file>

<file path=customXml/itemProps1.xml><?xml version="1.0" encoding="utf-8"?>
<ds:datastoreItem xmlns:ds="http://schemas.openxmlformats.org/officeDocument/2006/customXml" ds:itemID="{69616E09-FF96-4662-98A8-E5E6A3767736}"/>
</file>

<file path=customXml/itemProps2.xml><?xml version="1.0" encoding="utf-8"?>
<ds:datastoreItem xmlns:ds="http://schemas.openxmlformats.org/officeDocument/2006/customXml" ds:itemID="{0AFE032F-AF8E-4086-8810-FA9BA03988DE}"/>
</file>

<file path=customXml/itemProps3.xml><?xml version="1.0" encoding="utf-8"?>
<ds:datastoreItem xmlns:ds="http://schemas.openxmlformats.org/officeDocument/2006/customXml" ds:itemID="{41E8D396-D067-41E7-B5ED-AF30AFD1FB37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3991</TotalTime>
  <Words>1000</Words>
  <Application>Microsoft Office PowerPoint</Application>
  <PresentationFormat>Widescreen</PresentationFormat>
  <Paragraphs>161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Gill Sans MT</vt:lpstr>
      <vt:lpstr>Wingdings</vt:lpstr>
      <vt:lpstr>Wingdings 2</vt:lpstr>
      <vt:lpstr>Theme1</vt:lpstr>
      <vt:lpstr>SCEMD Custom Template Dark</vt:lpstr>
      <vt:lpstr>SCEMD – Mitigation Opportunities</vt:lpstr>
      <vt:lpstr>Topics</vt:lpstr>
      <vt:lpstr>SCEMD</vt:lpstr>
      <vt:lpstr>Response and Recovery Support</vt:lpstr>
      <vt:lpstr>State Support and Coordination</vt:lpstr>
      <vt:lpstr>What is mitigation?</vt:lpstr>
      <vt:lpstr>Why mitigate?</vt:lpstr>
      <vt:lpstr>Save Future Disaster Costs</vt:lpstr>
      <vt:lpstr>Mitigation Process</vt:lpstr>
      <vt:lpstr>Identify Hazards and Risk</vt:lpstr>
      <vt:lpstr>Create/Update a Mitigation Plan</vt:lpstr>
      <vt:lpstr>Conducting Mitigation Projects</vt:lpstr>
      <vt:lpstr>Mitigation Actions - Examples</vt:lpstr>
      <vt:lpstr>Examples</vt:lpstr>
      <vt:lpstr>Examples</vt:lpstr>
      <vt:lpstr>SCEMD-Administered Grants</vt:lpstr>
      <vt:lpstr>BRIC Overview</vt:lpstr>
      <vt:lpstr>BRIC Category-State Set-Aside</vt:lpstr>
      <vt:lpstr>BRIC Category-Competitive</vt:lpstr>
      <vt:lpstr>HMGP Overview</vt:lpstr>
      <vt:lpstr>HMGP Application Process</vt:lpstr>
      <vt:lpstr>SCEMD Mitigation Grants Snapshot</vt:lpstr>
      <vt:lpstr>Partnership Building Project</vt:lpstr>
      <vt:lpstr>Overall Goal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Mitigation 101</dc:title>
  <dc:creator>Bock, Danilyn</dc:creator>
  <cp:lastModifiedBy>Shealey, Candice</cp:lastModifiedBy>
  <cp:revision>48</cp:revision>
  <dcterms:created xsi:type="dcterms:W3CDTF">2020-01-31T15:48:23Z</dcterms:created>
  <dcterms:modified xsi:type="dcterms:W3CDTF">2023-06-12T13:50:21Z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0x01010051A4DA7255B28B4694770A53A5539B38</vt:lpwstr>
  </property>
</Properties>
</file>