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74" r:id="rId4"/>
    <p:sldId id="347" r:id="rId5"/>
    <p:sldId id="270" r:id="rId6"/>
    <p:sldId id="284" r:id="rId7"/>
    <p:sldId id="283" r:id="rId8"/>
    <p:sldId id="261" r:id="rId9"/>
    <p:sldId id="262" r:id="rId10"/>
    <p:sldId id="298" r:id="rId11"/>
    <p:sldId id="299" r:id="rId12"/>
    <p:sldId id="348" r:id="rId13"/>
    <p:sldId id="30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5903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3DBC8E-05D1-9F41-9571-B2FDF0A4B7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27E8D-22CA-5F4B-B567-C5F42CE98D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2B943-B9C3-C746-8730-5BA9BAD1DEB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027EA-3652-E045-8E0E-0A704877B7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590CA-ACE3-A144-880C-B1424448E9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C523D-3673-F440-AF43-4BB28E8E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09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4FC1D-24DB-A14C-91FD-8C3C5B545D83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B0AC8-F478-9046-A822-902F1CD4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3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the majority of people who do not attend meetings</a:t>
            </a:r>
            <a:r>
              <a:rPr lang="en-US" baseline="0" dirty="0"/>
              <a:t> think it is important for purposeful involvement – meaning they don’t find meetings provide that opportunity.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46FFA-2EF8-42F3-88E4-746A3577B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9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82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22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24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09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98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07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65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8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2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3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8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1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reUGfOHkM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HB-NkYcXr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cma.org/documents/connected-communities-local-governments-partner-citizen-engagement-and-community-build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p2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C192E-16EE-4446-BA73-BCDAF054C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2" y="957715"/>
            <a:ext cx="5130798" cy="2750419"/>
          </a:xfrm>
        </p:spPr>
        <p:txBody>
          <a:bodyPr>
            <a:normAutofit/>
          </a:bodyPr>
          <a:lstStyle/>
          <a:p>
            <a:r>
              <a:rPr lang="en-US" sz="4700" dirty="0"/>
              <a:t>Engaging the Community in Productive Ways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5808A-C3D6-DE4E-B3C7-A3134F2DB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2" y="3800209"/>
            <a:ext cx="5130798" cy="2307022"/>
          </a:xfrm>
        </p:spPr>
        <p:txBody>
          <a:bodyPr>
            <a:normAutofit/>
          </a:bodyPr>
          <a:lstStyle/>
          <a:p>
            <a:r>
              <a:rPr lang="en-US" dirty="0"/>
              <a:t>Kendra Stewart</a:t>
            </a:r>
          </a:p>
          <a:p>
            <a:r>
              <a:rPr lang="en-US" dirty="0"/>
              <a:t>Advanced Leadership Academy 2024</a:t>
            </a:r>
          </a:p>
        </p:txBody>
      </p:sp>
      <p:pic>
        <p:nvPicPr>
          <p:cNvPr id="4" name="Picture 3" descr="A group of multi coloured wooden stick figures">
            <a:extLst>
              <a:ext uri="{FF2B5EF4-FFF2-40B4-BE49-F238E27FC236}">
                <a16:creationId xmlns:a16="http://schemas.microsoft.com/office/drawing/2014/main" id="{060E9835-C2D4-449E-979E-D4A07DB5C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305"/>
            <a:ext cx="5850384" cy="4051390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09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ectru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78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9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ICMA Local Government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2012		2017</a:t>
            </a:r>
          </a:p>
          <a:p>
            <a:r>
              <a:rPr lang="en-US" dirty="0"/>
              <a:t>Inform		85%		75%</a:t>
            </a:r>
          </a:p>
          <a:p>
            <a:r>
              <a:rPr lang="en-US" dirty="0"/>
              <a:t>Consult		75%		60%</a:t>
            </a:r>
          </a:p>
          <a:p>
            <a:r>
              <a:rPr lang="en-US" dirty="0"/>
              <a:t>Involve 		70%		69%</a:t>
            </a:r>
          </a:p>
          <a:p>
            <a:r>
              <a:rPr lang="en-US" dirty="0"/>
              <a:t>Collaborate	57%		56%</a:t>
            </a:r>
          </a:p>
          <a:p>
            <a:r>
              <a:rPr lang="en-US" dirty="0"/>
              <a:t>Empower 	19%		19%</a:t>
            </a:r>
          </a:p>
        </p:txBody>
      </p:sp>
    </p:spTree>
    <p:extLst>
      <p:ext uri="{BB962C8B-B14F-4D97-AF65-F5344CB8AC3E}">
        <p14:creationId xmlns:p14="http://schemas.microsoft.com/office/powerpoint/2010/main" val="367131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5C71-2615-2B41-95D2-ED688C4F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So – how do you do this?</a:t>
            </a:r>
          </a:p>
        </p:txBody>
      </p:sp>
    </p:spTree>
    <p:extLst>
      <p:ext uri="{BB962C8B-B14F-4D97-AF65-F5344CB8AC3E}">
        <p14:creationId xmlns:p14="http://schemas.microsoft.com/office/powerpoint/2010/main" val="322743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What are you doing?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a moment to complete the 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381577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BB1C-69A1-0647-83FA-0095DD85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4886A-7916-144E-8777-7ACA98D3D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37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Public engagement is a continuous task</a:t>
            </a:r>
          </a:p>
          <a:p>
            <a:pPr lvl="0"/>
            <a:r>
              <a:rPr lang="en-US" dirty="0"/>
              <a:t>Falls on the shoulders of everyone in public service</a:t>
            </a:r>
          </a:p>
          <a:p>
            <a:pPr lvl="0"/>
            <a:r>
              <a:rPr lang="en-US" dirty="0"/>
              <a:t>Meaningful participation has a positive effect on programs</a:t>
            </a:r>
          </a:p>
          <a:p>
            <a:pPr lvl="0"/>
            <a:r>
              <a:rPr lang="en-US" dirty="0"/>
              <a:t>Engagement done well improves the quality of life for everyone and strengthens social bonds and human capital</a:t>
            </a:r>
          </a:p>
          <a:p>
            <a:pPr lvl="0"/>
            <a:r>
              <a:rPr lang="en-US" dirty="0"/>
              <a:t>Solutions will not be perfect, but silence is destructive</a:t>
            </a:r>
          </a:p>
          <a:p>
            <a:pPr lvl="0"/>
            <a:r>
              <a:rPr lang="en-US" dirty="0"/>
              <a:t>Stay in the game: ask hard questions, embrace diverse viewpoints, implement the best ideas, monitor results, and make adjustments</a:t>
            </a:r>
          </a:p>
          <a:p>
            <a:pPr lvl="0"/>
            <a:r>
              <a:rPr lang="en-US" dirty="0"/>
              <a:t>Remember - </a:t>
            </a:r>
            <a:r>
              <a:rPr lang="en-US" dirty="0">
                <a:hlinkClick r:id="rId2"/>
              </a:rPr>
              <a:t>People Care! 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Close your eyes…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do you visualize when I say community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39881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ry Citiz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04800"/>
            <a:ext cx="5343525" cy="32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gry citiz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54583"/>
            <a:ext cx="3886200" cy="28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gry citize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733801"/>
            <a:ext cx="435526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0108" y="1224545"/>
            <a:ext cx="2274982" cy="1066800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r>
              <a:rPr lang="en-US" sz="4800" dirty="0">
                <a:latin typeface="Marker Felt"/>
                <a:cs typeface="Marker Felt"/>
              </a:rPr>
              <a:t>Community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62354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The Challenges of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https://www.youtube.com/watch?v=gHB-NkYcXrQ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7091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2975" y="381000"/>
            <a:ext cx="9286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People are Looking for Opportunities for Purposeful Involvement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975" y="1986856"/>
            <a:ext cx="100869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86% of respondents believe it is important for </a:t>
            </a:r>
            <a:r>
              <a:rPr lang="en-US" sz="2800" b="1" i="1" dirty="0"/>
              <a:t>purposeful involvement</a:t>
            </a:r>
            <a:r>
              <a:rPr lang="en-US" sz="2800" dirty="0"/>
              <a:t> in local government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Only 18% of those who Agree Public Service needs are met regularly attend Public Meetings, but 39% who Disagree their needs are met do 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Only 30%  of those who regularly attend public meetings feel like public sentiment is considered in the decision-making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Why Encourage Engagement?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by law</a:t>
            </a:r>
          </a:p>
          <a:p>
            <a:r>
              <a:rPr lang="en-US" dirty="0"/>
              <a:t>Increases accountability/transparency</a:t>
            </a:r>
          </a:p>
          <a:p>
            <a:r>
              <a:rPr lang="en-US" dirty="0"/>
              <a:t>Increases use of services</a:t>
            </a:r>
          </a:p>
          <a:p>
            <a:r>
              <a:rPr lang="en-US" dirty="0"/>
              <a:t>Makes government more efficient</a:t>
            </a:r>
          </a:p>
          <a:p>
            <a:r>
              <a:rPr lang="en-US" dirty="0"/>
              <a:t>Can improve decision-making</a:t>
            </a:r>
          </a:p>
          <a:p>
            <a:r>
              <a:rPr lang="en-US" dirty="0"/>
              <a:t>Increases citizen buy-in and trust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What is Resident Engagement?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“Citizen engagement focuses on revitalizing democracy, building citizenship, and reinforcing a sense of community, and it cannot be equated with one-way exchanges between government and citizens.”  </a:t>
            </a:r>
          </a:p>
          <a:p>
            <a:pPr marL="0" indent="0">
              <a:buNone/>
            </a:pPr>
            <a:r>
              <a:rPr lang="en-US" dirty="0"/>
              <a:t>	-Jim </a:t>
            </a:r>
            <a:r>
              <a:rPr lang="en-US" dirty="0" err="1"/>
              <a:t>Svara</a:t>
            </a:r>
            <a:r>
              <a:rPr lang="en-US" dirty="0"/>
              <a:t> and Janet </a:t>
            </a:r>
            <a:r>
              <a:rPr lang="en-US" dirty="0" err="1"/>
              <a:t>Denhardt</a:t>
            </a:r>
            <a:endParaRPr lang="en-US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>
                <a:hlinkClick r:id="rId2"/>
              </a:rPr>
              <a:t>https://icma.org/documents/connected-communities-local-governments-partner-citizen-engagement-and-community-building</a:t>
            </a:r>
            <a:r>
              <a:rPr lang="en-US" sz="1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62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Core Values of Participation IAP2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Public participation is based on the belief that those who are affected by a decision have a right to be involved in the decision-making process.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Public participation includes the promise that the public's contribution will influence the decision.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Public participation promotes sustainable decisions by recognizing and communicating the needs and interests of all participants, including decision makers.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53968" y="6096000"/>
            <a:ext cx="246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https://www.iap2.org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5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Core Values of Participation IAP2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Public participation seeks out and facilitates the involvement of those potentially affected by or interested in a decision.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Public participation seeks input from participants in designing how they participate.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Public participation provides participants with the information they need to participate in a meaningful way.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Public participation communicates to participants how their input affected the decision.</a:t>
            </a:r>
          </a:p>
        </p:txBody>
      </p:sp>
    </p:spTree>
    <p:extLst>
      <p:ext uri="{BB962C8B-B14F-4D97-AF65-F5344CB8AC3E}">
        <p14:creationId xmlns:p14="http://schemas.microsoft.com/office/powerpoint/2010/main" val="15453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pesVTI">
  <a:themeElements>
    <a:clrScheme name="AnalogousFromRegularSeed_2SEEDS">
      <a:dk1>
        <a:srgbClr val="000000"/>
      </a:dk1>
      <a:lt1>
        <a:srgbClr val="FFFFFF"/>
      </a:lt1>
      <a:dk2>
        <a:srgbClr val="36221E"/>
      </a:dk2>
      <a:lt2>
        <a:srgbClr val="E8E3E2"/>
      </a:lt2>
      <a:accent1>
        <a:srgbClr val="3BA7B1"/>
      </a:accent1>
      <a:accent2>
        <a:srgbClr val="46B28F"/>
      </a:accent2>
      <a:accent3>
        <a:srgbClr val="4D87C3"/>
      </a:accent3>
      <a:accent4>
        <a:srgbClr val="B13B65"/>
      </a:accent4>
      <a:accent5>
        <a:srgbClr val="C3534D"/>
      </a:accent5>
      <a:accent6>
        <a:srgbClr val="B1733B"/>
      </a:accent6>
      <a:hlink>
        <a:srgbClr val="BF4B3F"/>
      </a:hlink>
      <a:folHlink>
        <a:srgbClr val="7F7F7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516</Words>
  <Application>Microsoft Office PowerPoint</Application>
  <PresentationFormat>Widescreen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Aharoni</vt:lpstr>
      <vt:lpstr>Arial</vt:lpstr>
      <vt:lpstr>Avenir Next LT Pro</vt:lpstr>
      <vt:lpstr>Calibri</vt:lpstr>
      <vt:lpstr>Marker Felt</vt:lpstr>
      <vt:lpstr>ShapesVTI</vt:lpstr>
      <vt:lpstr>Engaging the Community in Productive Ways</vt:lpstr>
      <vt:lpstr>Close your eyes…</vt:lpstr>
      <vt:lpstr>PowerPoint Presentation</vt:lpstr>
      <vt:lpstr>The Challenges of Participation</vt:lpstr>
      <vt:lpstr>PowerPoint Presentation</vt:lpstr>
      <vt:lpstr>Why Encourage Engagement?</vt:lpstr>
      <vt:lpstr>What is Resident Engagement?</vt:lpstr>
      <vt:lpstr>Core Values of Participation IAP2</vt:lpstr>
      <vt:lpstr>Core Values of Participation IAP2</vt:lpstr>
      <vt:lpstr>PowerPoint Presentation</vt:lpstr>
      <vt:lpstr>ICMA Local Government Survey</vt:lpstr>
      <vt:lpstr>So – how do you do this?</vt:lpstr>
      <vt:lpstr>What are you doing?</vt:lpstr>
      <vt:lpstr>Take-Aways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Inclusive and Equitable Community Engagement</dc:title>
  <dc:creator>Stewart, Kendra B</dc:creator>
  <cp:lastModifiedBy>Zeidler, Heather</cp:lastModifiedBy>
  <cp:revision>27</cp:revision>
  <cp:lastPrinted>2021-08-04T21:41:54Z</cp:lastPrinted>
  <dcterms:created xsi:type="dcterms:W3CDTF">2021-08-04T18:45:50Z</dcterms:created>
  <dcterms:modified xsi:type="dcterms:W3CDTF">2024-03-19T13:11:46Z</dcterms:modified>
</cp:coreProperties>
</file>