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5" r:id="rId5"/>
    <p:sldMasterId id="2147483755" r:id="rId6"/>
    <p:sldMasterId id="2147483766" r:id="rId7"/>
    <p:sldMasterId id="2147483776" r:id="rId8"/>
    <p:sldMasterId id="2147483786" r:id="rId9"/>
  </p:sldMasterIdLst>
  <p:notesMasterIdLst>
    <p:notesMasterId r:id="rId36"/>
  </p:notesMasterIdLst>
  <p:handoutMasterIdLst>
    <p:handoutMasterId r:id="rId37"/>
  </p:handoutMasterIdLst>
  <p:sldIdLst>
    <p:sldId id="256" r:id="rId10"/>
    <p:sldId id="309" r:id="rId11"/>
    <p:sldId id="559" r:id="rId12"/>
    <p:sldId id="562" r:id="rId13"/>
    <p:sldId id="561" r:id="rId14"/>
    <p:sldId id="560" r:id="rId15"/>
    <p:sldId id="583" r:id="rId16"/>
    <p:sldId id="564" r:id="rId17"/>
    <p:sldId id="606" r:id="rId18"/>
    <p:sldId id="589" r:id="rId19"/>
    <p:sldId id="592" r:id="rId20"/>
    <p:sldId id="590" r:id="rId21"/>
    <p:sldId id="594" r:id="rId22"/>
    <p:sldId id="595" r:id="rId23"/>
    <p:sldId id="593" r:id="rId24"/>
    <p:sldId id="605" r:id="rId25"/>
    <p:sldId id="596" r:id="rId26"/>
    <p:sldId id="581" r:id="rId27"/>
    <p:sldId id="597" r:id="rId28"/>
    <p:sldId id="598" r:id="rId29"/>
    <p:sldId id="599" r:id="rId30"/>
    <p:sldId id="600" r:id="rId31"/>
    <p:sldId id="601" r:id="rId32"/>
    <p:sldId id="602" r:id="rId33"/>
    <p:sldId id="603" r:id="rId34"/>
    <p:sldId id="604" r:id="rId3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3399FF"/>
    <a:srgbClr val="3C60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44" autoAdjust="0"/>
    <p:restoredTop sz="88282" autoAdjust="0"/>
  </p:normalViewPr>
  <p:slideViewPr>
    <p:cSldViewPr>
      <p:cViewPr varScale="1">
        <p:scale>
          <a:sx n="115" d="100"/>
          <a:sy n="115" d="100"/>
        </p:scale>
        <p:origin x="169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35" Type="http://schemas.openxmlformats.org/officeDocument/2006/relationships/slide" Target="slides/slide26.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0066D9D-12E2-452F-83AC-41E0707794DC}" type="datetimeFigureOut">
              <a:rPr lang="en-US" smtClean="0"/>
              <a:t>1/16/24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587DECDB-9F6D-4375-953B-6FE326A73728}" type="slidenum">
              <a:rPr lang="en-US" smtClean="0"/>
              <a:t>‹#›</a:t>
            </a:fld>
            <a:endParaRPr lang="en-US"/>
          </a:p>
        </p:txBody>
      </p:sp>
    </p:spTree>
    <p:extLst>
      <p:ext uri="{BB962C8B-B14F-4D97-AF65-F5344CB8AC3E}">
        <p14:creationId xmlns:p14="http://schemas.microsoft.com/office/powerpoint/2010/main" val="41678645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14E069-2A4F-4FB8-88EC-0CD48C15E60F}" type="datetimeFigureOut">
              <a:rPr lang="en-US" smtClean="0"/>
              <a:t>1/16/24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C73F103-5032-4FE4-A645-71530419DEF5}" type="slidenum">
              <a:rPr lang="en-US" smtClean="0"/>
              <a:t>‹#›</a:t>
            </a:fld>
            <a:endParaRPr lang="en-US"/>
          </a:p>
        </p:txBody>
      </p:sp>
    </p:spTree>
    <p:extLst>
      <p:ext uri="{BB962C8B-B14F-4D97-AF65-F5344CB8AC3E}">
        <p14:creationId xmlns:p14="http://schemas.microsoft.com/office/powerpoint/2010/main" val="1427829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73F103-5032-4FE4-A645-71530419DEF5}" type="slidenum">
              <a:rPr lang="en-US" smtClean="0"/>
              <a:t>2</a:t>
            </a:fld>
            <a:endParaRPr lang="en-US"/>
          </a:p>
        </p:txBody>
      </p:sp>
    </p:spTree>
    <p:extLst>
      <p:ext uri="{BB962C8B-B14F-4D97-AF65-F5344CB8AC3E}">
        <p14:creationId xmlns:p14="http://schemas.microsoft.com/office/powerpoint/2010/main" val="1131618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3F103-5032-4FE4-A645-71530419DEF5}" type="slidenum">
              <a:rPr lang="en-US" smtClean="0"/>
              <a:t>7</a:t>
            </a:fld>
            <a:endParaRPr lang="en-US"/>
          </a:p>
        </p:txBody>
      </p:sp>
    </p:spTree>
    <p:extLst>
      <p:ext uri="{BB962C8B-B14F-4D97-AF65-F5344CB8AC3E}">
        <p14:creationId xmlns:p14="http://schemas.microsoft.com/office/powerpoint/2010/main" val="1967001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3F103-5032-4FE4-A645-71530419DEF5}" type="slidenum">
              <a:rPr lang="en-US" smtClean="0"/>
              <a:t>12</a:t>
            </a:fld>
            <a:endParaRPr lang="en-US"/>
          </a:p>
        </p:txBody>
      </p:sp>
    </p:spTree>
    <p:extLst>
      <p:ext uri="{BB962C8B-B14F-4D97-AF65-F5344CB8AC3E}">
        <p14:creationId xmlns:p14="http://schemas.microsoft.com/office/powerpoint/2010/main" val="2262952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73F103-5032-4FE4-A645-71530419DEF5}" type="slidenum">
              <a:rPr lang="en-US" smtClean="0"/>
              <a:t>15</a:t>
            </a:fld>
            <a:endParaRPr lang="en-US"/>
          </a:p>
        </p:txBody>
      </p:sp>
    </p:spTree>
    <p:extLst>
      <p:ext uri="{BB962C8B-B14F-4D97-AF65-F5344CB8AC3E}">
        <p14:creationId xmlns:p14="http://schemas.microsoft.com/office/powerpoint/2010/main" val="18569571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3" name="Subtitle 2"/>
          <p:cNvSpPr>
            <a:spLocks noGrp="1"/>
          </p:cNvSpPr>
          <p:nvPr>
            <p:ph type="subTitle" idx="1"/>
          </p:nvPr>
        </p:nvSpPr>
        <p:spPr>
          <a:xfrm>
            <a:off x="1371600" y="4887913"/>
            <a:ext cx="6400800" cy="762000"/>
          </a:xfrm>
        </p:spPr>
        <p:txBody>
          <a:bodyPr/>
          <a:lstStyle>
            <a:lvl1pPr marL="0" indent="0" algn="ctr">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3"/>
          <p:cNvSpPr>
            <a:spLocks noGrp="1"/>
          </p:cNvSpPr>
          <p:nvPr>
            <p:ph type="title"/>
          </p:nvPr>
        </p:nvSpPr>
        <p:spPr>
          <a:xfrm>
            <a:off x="811530" y="3472656"/>
            <a:ext cx="7520940" cy="1143000"/>
          </a:xfr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8852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887913"/>
            <a:ext cx="6400800" cy="762000"/>
          </a:xfrm>
        </p:spPr>
        <p:txBody>
          <a:bodyPr/>
          <a:lstStyle>
            <a:lvl1pPr marL="0" indent="0" algn="ctr">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4" name="Title 3"/>
          <p:cNvSpPr>
            <a:spLocks noGrp="1"/>
          </p:cNvSpPr>
          <p:nvPr>
            <p:ph type="title"/>
          </p:nvPr>
        </p:nvSpPr>
        <p:spPr>
          <a:xfrm>
            <a:off x="811530" y="3472656"/>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Tree>
    <p:extLst>
      <p:ext uri="{BB962C8B-B14F-4D97-AF65-F5344CB8AC3E}">
        <p14:creationId xmlns:p14="http://schemas.microsoft.com/office/powerpoint/2010/main" val="2788529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chor="ctr" anchorCtr="0">
            <a:normAutofit/>
          </a:bodyPr>
          <a:lstStyle>
            <a:lvl1pPr marL="347472" indent="0">
              <a:defRPr/>
            </a:lvl1pPr>
            <a:lvl2pPr indent="0">
              <a:defRPr/>
            </a:lvl2pPr>
            <a:lvl3pPr indent="0">
              <a:defRPr/>
            </a:lvl3pPr>
            <a:lvl4pPr indent="0">
              <a:defRPr/>
            </a:lvl4pPr>
            <a:lvl5pPr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1"/>
          </p:nvPr>
        </p:nvSpPr>
        <p:spPr/>
        <p:txBody>
          <a:bodyPr/>
          <a:lstStyle/>
          <a:p>
            <a:endParaRPr lang="en-US" altLang="en-US" dirty="0"/>
          </a:p>
        </p:txBody>
      </p:sp>
      <p:sp>
        <p:nvSpPr>
          <p:cNvPr id="9" name="Slide Number Placeholder 8"/>
          <p:cNvSpPr>
            <a:spLocks noGrp="1"/>
          </p:cNvSpPr>
          <p:nvPr>
            <p:ph type="sldNum" sz="quarter" idx="12"/>
          </p:nvPr>
        </p:nvSpPr>
        <p:spPr/>
        <p:txBody>
          <a:bodyPr/>
          <a:lstStyle/>
          <a:p>
            <a:fld id="{13547542-F9F2-4AC9-A912-0543AF2FFC7C}" type="slidenum">
              <a:rPr lang="en-US" altLang="en-US" smtClean="0"/>
              <a:pPr/>
              <a:t>‹#›</a:t>
            </a:fld>
            <a:endParaRPr lang="en-US" altLang="en-US"/>
          </a:p>
        </p:txBody>
      </p:sp>
      <p:sp>
        <p:nvSpPr>
          <p:cNvPr id="7" name="Date Placeholder 6"/>
          <p:cNvSpPr>
            <a:spLocks noGrp="1"/>
          </p:cNvSpPr>
          <p:nvPr>
            <p:ph type="dt" sz="half" idx="10"/>
          </p:nvPr>
        </p:nvSpPr>
        <p:spPr/>
        <p:txBody>
          <a:bodyPr/>
          <a:lstStyle/>
          <a:p>
            <a:fld id="{4F49909B-E14B-48EB-B517-D56DE659395A}" type="datetime12">
              <a:rPr lang="en-US" altLang="en-US" smtClean="0"/>
              <a:t>6:36 PM</a:t>
            </a:fld>
            <a:endParaRPr lang="en-US" altLang="en-US" dirty="0"/>
          </a:p>
        </p:txBody>
      </p:sp>
    </p:spTree>
    <p:extLst>
      <p:ext uri="{BB962C8B-B14F-4D97-AF65-F5344CB8AC3E}">
        <p14:creationId xmlns:p14="http://schemas.microsoft.com/office/powerpoint/2010/main" val="1658203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8956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1"/>
            <a:ext cx="9144000" cy="2602523"/>
          </a:xfrm>
          <a:prstGeom prst="rect">
            <a:avLst/>
          </a:prstGeom>
        </p:spPr>
      </p:pic>
      <p:sp>
        <p:nvSpPr>
          <p:cNvPr id="4" name="Title 3"/>
          <p:cNvSpPr>
            <a:spLocks noGrp="1"/>
          </p:cNvSpPr>
          <p:nvPr>
            <p:ph type="title"/>
          </p:nvPr>
        </p:nvSpPr>
        <p:spPr>
          <a:xfrm>
            <a:off x="811530" y="4876800"/>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0"/>
            <a:ext cx="9144000" cy="2602523"/>
          </a:xfrm>
          <a:prstGeom prst="rect">
            <a:avLst/>
          </a:prstGeom>
        </p:spPr>
      </p:pic>
    </p:spTree>
    <p:extLst>
      <p:ext uri="{BB962C8B-B14F-4D97-AF65-F5344CB8AC3E}">
        <p14:creationId xmlns:p14="http://schemas.microsoft.com/office/powerpoint/2010/main" val="150293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pPr>
              <a:defRPr/>
            </a:pPr>
            <a:fld id="{C44D5F60-3DFC-4D22-A31E-1D551D5287D2}" type="datetimeFigureOut">
              <a:rPr lang="en-US" smtClean="0"/>
              <a:pPr>
                <a:defRPr/>
              </a:pPr>
              <a:t>1/16/24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3258F45-036F-4D50-A592-D5D2E939830E}" type="slidenum">
              <a:rPr lang="en-US" smtClean="0"/>
              <a:pPr>
                <a:defRPr/>
              </a:pPr>
              <a:t>‹#›</a:t>
            </a:fld>
            <a:endParaRPr lang="en-US"/>
          </a:p>
        </p:txBody>
      </p:sp>
    </p:spTree>
    <p:extLst>
      <p:ext uri="{BB962C8B-B14F-4D97-AF65-F5344CB8AC3E}">
        <p14:creationId xmlns:p14="http://schemas.microsoft.com/office/powerpoint/2010/main" val="1918549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72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431029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352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7488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
        <p:nvSpPr>
          <p:cNvPr id="2" name="Date Placeholder 1"/>
          <p:cNvSpPr>
            <a:spLocks noGrp="1"/>
          </p:cNvSpPr>
          <p:nvPr>
            <p:ph type="dt" sz="half" idx="10"/>
          </p:nvPr>
        </p:nvSpPr>
        <p:spPr/>
        <p:txBody>
          <a:bodyPr/>
          <a:lstStyle/>
          <a:p>
            <a:pPr>
              <a:defRPr/>
            </a:pPr>
            <a:fld id="{C44D5F60-3DFC-4D22-A31E-1D551D5287D2}" type="datetimeFigureOut">
              <a:rPr lang="en-US" smtClean="0"/>
              <a:pPr>
                <a:defRPr/>
              </a:pPr>
              <a:t>1/16/24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3258F45-036F-4D50-A592-D5D2E939830E}" type="slidenum">
              <a:rPr lang="en-US" smtClean="0"/>
              <a:pPr>
                <a:defRPr/>
              </a:pPr>
              <a:t>‹#›</a:t>
            </a:fld>
            <a:endParaRPr lang="en-US"/>
          </a:p>
        </p:txBody>
      </p:sp>
    </p:spTree>
    <p:extLst>
      <p:ext uri="{BB962C8B-B14F-4D97-AF65-F5344CB8AC3E}">
        <p14:creationId xmlns:p14="http://schemas.microsoft.com/office/powerpoint/2010/main" val="329510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95100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8956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1"/>
            <a:ext cx="9144000" cy="2602523"/>
          </a:xfrm>
          <a:prstGeom prst="rect">
            <a:avLst/>
          </a:prstGeom>
        </p:spPr>
      </p:pic>
      <p:sp>
        <p:nvSpPr>
          <p:cNvPr id="4" name="Title 3"/>
          <p:cNvSpPr>
            <a:spLocks noGrp="1"/>
          </p:cNvSpPr>
          <p:nvPr>
            <p:ph type="title"/>
          </p:nvPr>
        </p:nvSpPr>
        <p:spPr>
          <a:xfrm>
            <a:off x="811530" y="4876800"/>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0"/>
            <a:ext cx="9144000" cy="2602523"/>
          </a:xfrm>
          <a:prstGeom prst="rect">
            <a:avLst/>
          </a:prstGeom>
        </p:spPr>
      </p:pic>
    </p:spTree>
    <p:extLst>
      <p:ext uri="{BB962C8B-B14F-4D97-AF65-F5344CB8AC3E}">
        <p14:creationId xmlns:p14="http://schemas.microsoft.com/office/powerpoint/2010/main" val="150293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rmAutofit/>
          </a:bodyPr>
          <a:lstStyle/>
          <a:p>
            <a:r>
              <a:rPr lang="en-US"/>
              <a:t>Click to edit Master title style</a:t>
            </a:r>
          </a:p>
        </p:txBody>
      </p:sp>
      <p:sp>
        <p:nvSpPr>
          <p:cNvPr id="8" name="Content Placeholder 7"/>
          <p:cNvSpPr>
            <a:spLocks noGrp="1"/>
          </p:cNvSpPr>
          <p:nvPr>
            <p:ph sz="quarter" idx="10"/>
          </p:nvPr>
        </p:nvSpPr>
        <p:spPr>
          <a:xfrm>
            <a:off x="457200" y="1600200"/>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1823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3" name="Subtitle 2"/>
          <p:cNvSpPr>
            <a:spLocks noGrp="1"/>
          </p:cNvSpPr>
          <p:nvPr>
            <p:ph type="subTitle" idx="1"/>
          </p:nvPr>
        </p:nvSpPr>
        <p:spPr>
          <a:xfrm>
            <a:off x="1371600" y="4887913"/>
            <a:ext cx="6400800" cy="762000"/>
          </a:xfrm>
        </p:spPr>
        <p:txBody>
          <a:bodyPr/>
          <a:lstStyle>
            <a:lvl1pPr marL="0" indent="0" algn="ctr">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3"/>
          <p:cNvSpPr>
            <a:spLocks noGrp="1"/>
          </p:cNvSpPr>
          <p:nvPr>
            <p:ph type="title"/>
          </p:nvPr>
        </p:nvSpPr>
        <p:spPr>
          <a:xfrm>
            <a:off x="811530" y="3472656"/>
            <a:ext cx="7520940" cy="1143000"/>
          </a:xfr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33627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0">
              <a:defRPr/>
            </a:lvl1pPr>
            <a:lvl2pPr indent="0">
              <a:defRPr/>
            </a:lvl2pPr>
            <a:lvl3pPr indent="0">
              <a:defRPr/>
            </a:lvl3pPr>
            <a:lvl4pPr indent="0">
              <a:defRPr/>
            </a:lvl4pPr>
            <a:lvl5pPr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9909B-E14B-48EB-B517-D56DE659395A}" type="datetime12">
              <a:rPr lang="en-US" altLang="en-US" smtClean="0"/>
              <a:t>6:36 PM</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3547542-F9F2-4AC9-A912-0543AF2FFC7C}" type="slidenum">
              <a:rPr lang="en-US" altLang="en-US" smtClean="0"/>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75758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8956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1"/>
            <a:ext cx="9144000" cy="2602523"/>
          </a:xfrm>
          <a:prstGeom prst="rect">
            <a:avLst/>
          </a:prstGeom>
        </p:spPr>
      </p:pic>
      <p:sp>
        <p:nvSpPr>
          <p:cNvPr id="4" name="Title 3"/>
          <p:cNvSpPr>
            <a:spLocks noGrp="1"/>
          </p:cNvSpPr>
          <p:nvPr>
            <p:ph type="title"/>
          </p:nvPr>
        </p:nvSpPr>
        <p:spPr>
          <a:xfrm>
            <a:off x="811530" y="4876800"/>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0"/>
            <a:ext cx="9144000" cy="2602523"/>
          </a:xfrm>
          <a:prstGeom prst="rect">
            <a:avLst/>
          </a:prstGeom>
        </p:spPr>
      </p:pic>
    </p:spTree>
    <p:extLst>
      <p:ext uri="{BB962C8B-B14F-4D97-AF65-F5344CB8AC3E}">
        <p14:creationId xmlns:p14="http://schemas.microsoft.com/office/powerpoint/2010/main" val="1767470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53986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577368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3768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712302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0837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15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rmAutofit/>
          </a:bodyPr>
          <a:lstStyle/>
          <a:p>
            <a:r>
              <a:rPr lang="en-US"/>
              <a:t>Click to edit Master title style</a:t>
            </a:r>
          </a:p>
        </p:txBody>
      </p:sp>
      <p:sp>
        <p:nvSpPr>
          <p:cNvPr id="8" name="Content Placeholder 7"/>
          <p:cNvSpPr>
            <a:spLocks noGrp="1"/>
          </p:cNvSpPr>
          <p:nvPr>
            <p:ph sz="quarter" idx="10"/>
          </p:nvPr>
        </p:nvSpPr>
        <p:spPr>
          <a:xfrm>
            <a:off x="457200" y="1600200"/>
            <a:ext cx="8229600"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8203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3" name="Subtitle 2"/>
          <p:cNvSpPr>
            <a:spLocks noGrp="1"/>
          </p:cNvSpPr>
          <p:nvPr>
            <p:ph type="subTitle" idx="1"/>
          </p:nvPr>
        </p:nvSpPr>
        <p:spPr>
          <a:xfrm>
            <a:off x="1371600" y="4887913"/>
            <a:ext cx="6400800" cy="762000"/>
          </a:xfrm>
        </p:spPr>
        <p:txBody>
          <a:bodyPr/>
          <a:lstStyle>
            <a:lvl1pPr marL="0" indent="0" algn="ctr">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3"/>
          <p:cNvSpPr>
            <a:spLocks noGrp="1"/>
          </p:cNvSpPr>
          <p:nvPr>
            <p:ph type="title"/>
          </p:nvPr>
        </p:nvSpPr>
        <p:spPr>
          <a:xfrm>
            <a:off x="811530" y="3472656"/>
            <a:ext cx="7520940" cy="1143000"/>
          </a:xfr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60727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0">
              <a:defRPr/>
            </a:lvl1pPr>
            <a:lvl2pPr indent="0">
              <a:defRPr/>
            </a:lvl2pPr>
            <a:lvl3pPr indent="0">
              <a:defRPr/>
            </a:lvl3pPr>
            <a:lvl4pPr indent="0">
              <a:defRPr/>
            </a:lvl4pPr>
            <a:lvl5pPr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9909B-E14B-48EB-B517-D56DE659395A}" type="datetime12">
              <a:rPr lang="en-US" altLang="en-US" smtClean="0"/>
              <a:t>6:36 PM</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3547542-F9F2-4AC9-A912-0543AF2FFC7C}" type="slidenum">
              <a:rPr lang="en-US" altLang="en-US" smtClean="0"/>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744531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8956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1"/>
            <a:ext cx="9144000" cy="2602523"/>
          </a:xfrm>
          <a:prstGeom prst="rect">
            <a:avLst/>
          </a:prstGeom>
        </p:spPr>
      </p:pic>
      <p:sp>
        <p:nvSpPr>
          <p:cNvPr id="4" name="Title 3"/>
          <p:cNvSpPr>
            <a:spLocks noGrp="1"/>
          </p:cNvSpPr>
          <p:nvPr>
            <p:ph type="title"/>
          </p:nvPr>
        </p:nvSpPr>
        <p:spPr>
          <a:xfrm>
            <a:off x="811530" y="4876800"/>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0"/>
            <a:ext cx="9144000" cy="2602523"/>
          </a:xfrm>
          <a:prstGeom prst="rect">
            <a:avLst/>
          </a:prstGeom>
        </p:spPr>
      </p:pic>
    </p:spTree>
    <p:extLst>
      <p:ext uri="{BB962C8B-B14F-4D97-AF65-F5344CB8AC3E}">
        <p14:creationId xmlns:p14="http://schemas.microsoft.com/office/powerpoint/2010/main" val="21154443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78882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915056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4885580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4417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74296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550669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3200400"/>
          </a:xfrm>
          <a:prstGeom prst="rect">
            <a:avLst/>
          </a:prstGeom>
        </p:spPr>
      </p:pic>
      <p:sp>
        <p:nvSpPr>
          <p:cNvPr id="3" name="Subtitle 2"/>
          <p:cNvSpPr>
            <a:spLocks noGrp="1"/>
          </p:cNvSpPr>
          <p:nvPr>
            <p:ph type="subTitle" idx="1"/>
          </p:nvPr>
        </p:nvSpPr>
        <p:spPr>
          <a:xfrm>
            <a:off x="1371600" y="4887913"/>
            <a:ext cx="6400800" cy="762000"/>
          </a:xfrm>
        </p:spPr>
        <p:txBody>
          <a:bodyPr/>
          <a:lstStyle>
            <a:lvl1pPr marL="0" indent="0" algn="ctr">
              <a:buNone/>
              <a:defRPr>
                <a:solidFill>
                  <a:srgbClr val="44444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itle 3"/>
          <p:cNvSpPr>
            <a:spLocks noGrp="1"/>
          </p:cNvSpPr>
          <p:nvPr>
            <p:ph type="title"/>
          </p:nvPr>
        </p:nvSpPr>
        <p:spPr>
          <a:xfrm>
            <a:off x="811530" y="3472656"/>
            <a:ext cx="7520940" cy="1143000"/>
          </a:xfrm>
        </p:spPr>
        <p:txBody>
          <a:bodyPr/>
          <a:lstStyle>
            <a:lvl1pPr algn="ct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57257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85491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7472" indent="0">
              <a:defRPr/>
            </a:lvl1pPr>
            <a:lvl2pPr indent="0">
              <a:defRPr/>
            </a:lvl2pPr>
            <a:lvl3pPr indent="0">
              <a:defRPr/>
            </a:lvl3pPr>
            <a:lvl4pPr indent="0">
              <a:defRPr/>
            </a:lvl4pPr>
            <a:lvl5pPr inden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9909B-E14B-48EB-B517-D56DE659395A}" type="datetime12">
              <a:rPr lang="en-US" altLang="en-US" smtClean="0"/>
              <a:t>6:36 PM</a:t>
            </a:fld>
            <a:endParaRPr lang="en-US" altLang="en-US" dirty="0"/>
          </a:p>
        </p:txBody>
      </p:sp>
      <p:sp>
        <p:nvSpPr>
          <p:cNvPr id="5" name="Footer Placeholder 4"/>
          <p:cNvSpPr>
            <a:spLocks noGrp="1"/>
          </p:cNvSpPr>
          <p:nvPr>
            <p:ph type="ftr" sz="quarter" idx="11"/>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13547542-F9F2-4AC9-A912-0543AF2FFC7C}" type="slidenum">
              <a:rPr lang="en-US" altLang="en-US" smtClean="0"/>
              <a:pPr/>
              <a:t>‹#›</a:t>
            </a:fld>
            <a:endParaRPr lang="en-US" altLang="en-US"/>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47484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8956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1"/>
            <a:ext cx="9144000" cy="2602523"/>
          </a:xfrm>
          <a:prstGeom prst="rect">
            <a:avLst/>
          </a:prstGeom>
        </p:spPr>
      </p:pic>
      <p:sp>
        <p:nvSpPr>
          <p:cNvPr id="4" name="Title 3"/>
          <p:cNvSpPr>
            <a:spLocks noGrp="1"/>
          </p:cNvSpPr>
          <p:nvPr>
            <p:ph type="title"/>
          </p:nvPr>
        </p:nvSpPr>
        <p:spPr>
          <a:xfrm>
            <a:off x="811530" y="4876800"/>
            <a:ext cx="7520940" cy="1143000"/>
          </a:xfrm>
        </p:spPr>
        <p:txBody>
          <a:bodyPr/>
          <a:lstStyle>
            <a:lvl1pPr algn="ctr">
              <a:defRPr>
                <a:solidFill>
                  <a:schemeClr val="tx1"/>
                </a:solidFill>
              </a:defRPr>
            </a:lvl1pPr>
          </a:lstStyle>
          <a:p>
            <a:r>
              <a:rPr lang="en-US"/>
              <a:t>Click to edit Master title style</a:t>
            </a:r>
            <a:endParaRPr lang="en-US" dirty="0"/>
          </a:p>
        </p:txBody>
      </p:sp>
      <p:pic>
        <p:nvPicPr>
          <p:cNvPr id="6" name="Content Placeholder 11"/>
          <p:cNvPicPr>
            <a:picLocks noChangeAspect="1"/>
          </p:cNvPicPr>
          <p:nvPr/>
        </p:nvPicPr>
        <p:blipFill rotWithShape="1">
          <a:blip r:embed="rId2" cstate="print">
            <a:extLst>
              <a:ext uri="{28A0092B-C50C-407E-A947-70E740481C1C}">
                <a14:useLocalDpi xmlns:a14="http://schemas.microsoft.com/office/drawing/2010/main" val="0"/>
              </a:ext>
            </a:extLst>
          </a:blip>
          <a:srcRect b="18681"/>
          <a:stretch/>
        </p:blipFill>
        <p:spPr>
          <a:xfrm>
            <a:off x="0" y="0"/>
            <a:ext cx="9144000" cy="2602523"/>
          </a:xfrm>
          <a:prstGeom prst="rect">
            <a:avLst/>
          </a:prstGeom>
        </p:spPr>
      </p:pic>
    </p:spTree>
    <p:extLst>
      <p:ext uri="{BB962C8B-B14F-4D97-AF65-F5344CB8AC3E}">
        <p14:creationId xmlns:p14="http://schemas.microsoft.com/office/powerpoint/2010/main" val="8421971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95681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638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390920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629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0985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2387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37724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95401"/>
            <a:ext cx="5111751"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438401"/>
            <a:ext cx="3008376" cy="36850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itle 9"/>
          <p:cNvSpPr>
            <a:spLocks noGrp="1"/>
          </p:cNvSpPr>
          <p:nvPr>
            <p:ph type="title"/>
          </p:nvPr>
        </p:nvSpPr>
        <p:spPr>
          <a:xfrm>
            <a:off x="457200" y="1295400"/>
            <a:ext cx="3008376" cy="1066800"/>
          </a:xfrm>
        </p:spPr>
        <p:txBody>
          <a:bodyPr>
            <a:noAutofit/>
          </a:bodyPr>
          <a:lstStyle>
            <a:lvl1pPr>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29510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943102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835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74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2.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png"/><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image" Target="../media/image2.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12192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6248400"/>
            <a:ext cx="9144000" cy="6096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D36E31-C3D5-4F0F-B01F-9FECFCBF1A7A}" type="datetimeFigureOut">
              <a:rPr lang="en-US" smtClean="0"/>
              <a:pPr>
                <a:defRPr/>
              </a:pPr>
              <a:t>1/16/24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1BCF3F-AE40-4280-8360-D2862A1991D5}" type="slidenum">
              <a:rPr lang="en-US" smtClean="0"/>
              <a:pPr>
                <a:defRPr/>
              </a:pPr>
              <a:t>‹#›</a:t>
            </a:fld>
            <a:endParaRPr lang="en-US"/>
          </a:p>
        </p:txBody>
      </p:sp>
      <p:sp>
        <p:nvSpPr>
          <p:cNvPr id="7" name="Rectangle 6"/>
          <p:cNvSpPr/>
          <p:nvPr/>
        </p:nvSpPr>
        <p:spPr>
          <a:xfrm>
            <a:off x="0" y="0"/>
            <a:ext cx="9144000" cy="12192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457200" y="0"/>
            <a:ext cx="8229600" cy="1216152"/>
          </a:xfrm>
          <a:prstGeom prst="rect">
            <a:avLst/>
          </a:prstGeom>
          <a:noFill/>
          <a:ln>
            <a:noFill/>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914400" y="0"/>
            <a:ext cx="7315200" cy="1219200"/>
          </a:xfrm>
          <a:prstGeom prst="rect">
            <a:avLst/>
          </a:prstGeom>
        </p:spPr>
      </p:pic>
      <p:sp>
        <p:nvSpPr>
          <p:cNvPr id="2050" name="Title Placeholder 1"/>
          <p:cNvSpPr>
            <a:spLocks noGrp="1"/>
          </p:cNvSpPr>
          <p:nvPr>
            <p:ph type="title"/>
          </p:nvPr>
        </p:nvSpPr>
        <p:spPr bwMode="auto">
          <a:xfrm>
            <a:off x="1165860" y="38100"/>
            <a:ext cx="75209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endParaRPr lang="en-US" altLang="en-US" dirty="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2176" t="21389" r="11091" b="19317"/>
          <a:stretch/>
        </p:blipFill>
        <p:spPr>
          <a:xfrm>
            <a:off x="464820" y="259080"/>
            <a:ext cx="701040" cy="701040"/>
          </a:xfrm>
          <a:prstGeom prst="rect">
            <a:avLst/>
          </a:prstGeom>
          <a:ln>
            <a:noFill/>
          </a:ln>
          <a:effectLst>
            <a:outerShdw blurRad="190500" algn="tl" rotWithShape="0">
              <a:srgbClr val="000000">
                <a:alpha val="70000"/>
              </a:srgbClr>
            </a:outerShdw>
          </a:effectLst>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0" algn="l" rtl="0" eaLnBrk="1" fontAlgn="base" hangingPunct="1">
        <a:spcBef>
          <a:spcPts val="1800"/>
        </a:spcBef>
        <a:spcAft>
          <a:spcPct val="0"/>
        </a:spcAft>
        <a:buFont typeface="Arial" charset="0"/>
        <a:buNone/>
        <a:defRPr sz="3200" kern="1200">
          <a:solidFill>
            <a:schemeClr val="tx1"/>
          </a:solidFill>
          <a:latin typeface="+mn-lt"/>
          <a:ea typeface="+mn-ea"/>
          <a:cs typeface="+mn-cs"/>
        </a:defRPr>
      </a:lvl1pPr>
      <a:lvl2pPr marL="1200150" indent="-457200" algn="l" rtl="0" eaLnBrk="1" fontAlgn="base" hangingPunct="1">
        <a:spcBef>
          <a:spcPts val="1800"/>
        </a:spcBef>
        <a:spcAft>
          <a:spcPct val="0"/>
        </a:spcAft>
        <a:buFont typeface="Arial" panose="020B0604020202020204" pitchFamily="34" charset="0"/>
        <a:buChar char="•"/>
        <a:defRPr sz="2800" kern="1200">
          <a:solidFill>
            <a:schemeClr val="tx1"/>
          </a:solidFill>
          <a:latin typeface="+mn-lt"/>
          <a:ea typeface="+mn-ea"/>
          <a:cs typeface="+mn-cs"/>
        </a:defRPr>
      </a:lvl2pPr>
      <a:lvl3pPr marL="1485900" indent="-342900" algn="l" rtl="0" eaLnBrk="1" fontAlgn="base" hangingPunct="1">
        <a:spcBef>
          <a:spcPts val="1800"/>
        </a:spcBef>
        <a:spcAft>
          <a:spcPct val="0"/>
        </a:spcAft>
        <a:buFont typeface="Calibri" panose="020F0502020204030204" pitchFamily="34" charset="0"/>
        <a:buChar char="–"/>
        <a:defRPr sz="2400" kern="1200">
          <a:solidFill>
            <a:schemeClr val="tx1"/>
          </a:solidFill>
          <a:latin typeface="+mn-lt"/>
          <a:ea typeface="+mn-ea"/>
          <a:cs typeface="+mn-cs"/>
        </a:defRPr>
      </a:lvl3pPr>
      <a:lvl4pPr marL="1943100" indent="-342900" algn="l" rtl="0" eaLnBrk="1" fontAlgn="base" hangingPunct="1">
        <a:spcBef>
          <a:spcPts val="18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0" algn="l" rtl="0" eaLnBrk="1" fontAlgn="base" hangingPunct="1">
        <a:spcBef>
          <a:spcPts val="18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6248400"/>
            <a:ext cx="9144000" cy="6096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0" y="0"/>
            <a:ext cx="9144000" cy="12192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 Placeholder 2"/>
          <p:cNvSpPr>
            <a:spLocks noGrp="1"/>
          </p:cNvSpPr>
          <p:nvPr>
            <p:ph type="body" idx="1"/>
          </p:nvPr>
        </p:nvSpPr>
        <p:spPr bwMode="auto">
          <a:xfrm>
            <a:off x="457200" y="1371601"/>
            <a:ext cx="8229600" cy="4754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1BCF3F-AE40-4280-8360-D2862A1991D5}" type="slidenum">
              <a:rPr lang="en-US" smtClean="0"/>
              <a:pPr>
                <a:defRPr/>
              </a:pPr>
              <a:t>‹#›</a:t>
            </a:fld>
            <a:endParaRPr lang="en-US"/>
          </a:p>
        </p:txBody>
      </p:sp>
      <p:sp>
        <p:nvSpPr>
          <p:cNvPr id="7" name="Rectangle 6"/>
          <p:cNvSpPr/>
          <p:nvPr/>
        </p:nvSpPr>
        <p:spPr>
          <a:xfrm>
            <a:off x="0" y="0"/>
            <a:ext cx="9144000" cy="12192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p:cNvPicPr>
          <p:nvPr/>
        </p:nvPicPr>
        <p:blipFill>
          <a:blip r:embed="rId13">
            <a:extLst>
              <a:ext uri="{28A0092B-C50C-407E-A947-70E740481C1C}">
                <a14:useLocalDpi xmlns:a14="http://schemas.microsoft.com/office/drawing/2010/main" val="0"/>
              </a:ext>
            </a:extLst>
          </a:blip>
          <a:stretch>
            <a:fillRect/>
          </a:stretch>
        </p:blipFill>
        <p:spPr>
          <a:xfrm>
            <a:off x="457200" y="0"/>
            <a:ext cx="8229600" cy="1216152"/>
          </a:xfrm>
          <a:prstGeom prst="rect">
            <a:avLst/>
          </a:prstGeom>
          <a:noFill/>
          <a:ln>
            <a:noFill/>
          </a:ln>
        </p:spPr>
      </p:pic>
      <p:pic>
        <p:nvPicPr>
          <p:cNvPr id="2" name="Picture 1"/>
          <p:cNvPicPr>
            <a:picLocks/>
          </p:cNvPicPr>
          <p:nvPr/>
        </p:nvPicPr>
        <p:blipFill>
          <a:blip r:embed="rId13">
            <a:extLst>
              <a:ext uri="{28A0092B-C50C-407E-A947-70E740481C1C}">
                <a14:useLocalDpi xmlns:a14="http://schemas.microsoft.com/office/drawing/2010/main" val="0"/>
              </a:ext>
            </a:extLst>
          </a:blip>
          <a:stretch>
            <a:fillRect/>
          </a:stretch>
        </p:blipFill>
        <p:spPr>
          <a:xfrm>
            <a:off x="914400" y="0"/>
            <a:ext cx="7315200" cy="1219200"/>
          </a:xfrm>
          <a:prstGeom prst="rect">
            <a:avLst/>
          </a:prstGeom>
        </p:spPr>
      </p:pic>
      <p:sp>
        <p:nvSpPr>
          <p:cNvPr id="2050" name="Title Placeholder 1"/>
          <p:cNvSpPr>
            <a:spLocks noGrp="1"/>
          </p:cNvSpPr>
          <p:nvPr>
            <p:ph type="title"/>
          </p:nvPr>
        </p:nvSpPr>
        <p:spPr bwMode="auto">
          <a:xfrm>
            <a:off x="1165860" y="38100"/>
            <a:ext cx="752094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2176" t="21389" r="11091" b="19317"/>
          <a:stretch/>
        </p:blipFill>
        <p:spPr>
          <a:xfrm>
            <a:off x="464820" y="259080"/>
            <a:ext cx="701040" cy="701040"/>
          </a:xfrm>
          <a:prstGeom prst="rect">
            <a:avLst/>
          </a:prstGeom>
          <a:ln>
            <a:noFill/>
          </a:ln>
          <a:effectLst>
            <a:outerShdw blurRad="190500" algn="tl" rotWithShape="0">
              <a:srgbClr val="000000">
                <a:alpha val="70000"/>
              </a:srgbClr>
            </a:outerShdw>
          </a:effectLst>
        </p:spPr>
      </p:pic>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D36E31-C3D5-4F0F-B01F-9FECFCBF1A7A}" type="datetimeFigureOut">
              <a:rPr lang="en-US" smtClean="0"/>
              <a:pPr>
                <a:defRPr/>
              </a:pPr>
              <a:t>1/16/24</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96"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p:cNvSpPr/>
          <p:nvPr/>
        </p:nvSpPr>
        <p:spPr>
          <a:xfrm>
            <a:off x="0" y="0"/>
            <a:ext cx="9144000" cy="1219200"/>
          </a:xfrm>
          <a:prstGeom prst="rect">
            <a:avLst/>
          </a:prstGeom>
          <a:solidFill>
            <a:srgbClr val="0628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D36E31-C3D5-4F0F-B01F-9FECFCBF1A7A}" type="datetimeFigureOut">
              <a:rPr lang="en-US" smtClean="0"/>
              <a:pPr>
                <a:defRPr/>
              </a:pPr>
              <a:t>1/16/24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1BCF3F-AE40-4280-8360-D2862A1991D5}" type="slidenum">
              <a:rPr lang="en-US" smtClean="0"/>
              <a:pPr>
                <a:defRPr/>
              </a:pPr>
              <a:t>‹#›</a:t>
            </a:fld>
            <a:endParaRPr lang="en-US"/>
          </a:p>
        </p:txBody>
      </p:sp>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457200" y="0"/>
            <a:ext cx="8229600" cy="1216152"/>
          </a:xfrm>
          <a:prstGeom prst="rect">
            <a:avLst/>
          </a:prstGeom>
          <a:noFill/>
          <a:ln>
            <a:noFill/>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914400" y="0"/>
            <a:ext cx="7315200" cy="1219200"/>
          </a:xfrm>
          <a:prstGeom prst="rect">
            <a:avLst/>
          </a:prstGeom>
        </p:spPr>
      </p:pic>
      <p:sp>
        <p:nvSpPr>
          <p:cNvPr id="2050" name="Title Placeholder 1"/>
          <p:cNvSpPr>
            <a:spLocks noGrp="1"/>
          </p:cNvSpPr>
          <p:nvPr>
            <p:ph type="title"/>
          </p:nvPr>
        </p:nvSpPr>
        <p:spPr bwMode="auto">
          <a:xfrm>
            <a:off x="457200" y="38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2176" t="21389" r="11091" b="19317"/>
          <a:stretch/>
        </p:blipFill>
        <p:spPr>
          <a:xfrm>
            <a:off x="8229600" y="6019800"/>
            <a:ext cx="701040" cy="701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78174087"/>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284C"/>
        </a:solidFill>
        <a:effectLst/>
      </p:bgPr>
    </p:bg>
    <p:spTree>
      <p:nvGrpSpPr>
        <p:cNvPr id="1" name=""/>
        <p:cNvGrpSpPr/>
        <p:nvPr/>
      </p:nvGrpSpPr>
      <p:grpSpPr>
        <a:xfrm>
          <a:off x="0" y="0"/>
          <a:ext cx="0" cy="0"/>
          <a:chOff x="0" y="0"/>
          <a:chExt cx="0" cy="0"/>
        </a:xfrm>
      </p:grpSpPr>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933186" y="-228600"/>
            <a:ext cx="7277628" cy="3638814"/>
          </a:xfrm>
          <a:prstGeom prst="rect">
            <a:avLst/>
          </a:prstGeom>
          <a:noFill/>
          <a:ln>
            <a:noFill/>
          </a:ln>
        </p:spPr>
      </p:pic>
      <p:sp>
        <p:nvSpPr>
          <p:cNvPr id="3" name="Rectangle 2"/>
          <p:cNvSpPr/>
          <p:nvPr/>
        </p:nvSpPr>
        <p:spPr>
          <a:xfrm>
            <a:off x="0" y="1295400"/>
            <a:ext cx="9144000" cy="556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D36E31-C3D5-4F0F-B01F-9FECFCBF1A7A}" type="datetimeFigureOut">
              <a:rPr lang="en-US" smtClean="0"/>
              <a:pPr>
                <a:defRPr/>
              </a:pPr>
              <a:t>1/16/24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1BCF3F-AE40-4280-8360-D2862A1991D5}" type="slidenum">
              <a:rPr lang="en-US" smtClean="0"/>
              <a:pPr>
                <a:defRPr/>
              </a:pPr>
              <a:t>‹#›</a:t>
            </a:fld>
            <a:endParaRPr lang="en-US"/>
          </a:p>
        </p:txBody>
      </p:sp>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457200" y="0"/>
            <a:ext cx="8229600" cy="1216152"/>
          </a:xfrm>
          <a:prstGeom prst="rect">
            <a:avLst/>
          </a:prstGeom>
          <a:noFill/>
          <a:ln>
            <a:noFill/>
          </a:ln>
        </p:spPr>
      </p:pic>
      <p:sp>
        <p:nvSpPr>
          <p:cNvPr id="2050" name="Title Placeholder 1"/>
          <p:cNvSpPr>
            <a:spLocks noGrp="1"/>
          </p:cNvSpPr>
          <p:nvPr>
            <p:ph type="title"/>
          </p:nvPr>
        </p:nvSpPr>
        <p:spPr bwMode="auto">
          <a:xfrm>
            <a:off x="457200" y="381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2176" t="21389" r="11091" b="19317"/>
          <a:stretch/>
        </p:blipFill>
        <p:spPr>
          <a:xfrm>
            <a:off x="8229600" y="6019800"/>
            <a:ext cx="701040" cy="701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6312434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284C"/>
        </a:solidFill>
        <a:effectLst/>
      </p:bgPr>
    </p:bg>
    <p:spTree>
      <p:nvGrpSpPr>
        <p:cNvPr id="1" name=""/>
        <p:cNvGrpSpPr/>
        <p:nvPr/>
      </p:nvGrpSpPr>
      <p:grpSpPr>
        <a:xfrm>
          <a:off x="0" y="0"/>
          <a:ext cx="0" cy="0"/>
          <a:chOff x="0" y="0"/>
          <a:chExt cx="0" cy="0"/>
        </a:xfrm>
      </p:grpSpPr>
      <p:pic>
        <p:nvPicPr>
          <p:cNvPr id="11" name="Picture 10"/>
          <p:cNvPicPr>
            <a:picLocks/>
          </p:cNvPicPr>
          <p:nvPr/>
        </p:nvPicPr>
        <p:blipFill>
          <a:blip r:embed="rId11">
            <a:extLst>
              <a:ext uri="{28A0092B-C50C-407E-A947-70E740481C1C}">
                <a14:useLocalDpi xmlns:a14="http://schemas.microsoft.com/office/drawing/2010/main" val="0"/>
              </a:ext>
            </a:extLst>
          </a:blip>
          <a:stretch>
            <a:fillRect/>
          </a:stretch>
        </p:blipFill>
        <p:spPr>
          <a:xfrm>
            <a:off x="941499" y="3581400"/>
            <a:ext cx="7277628" cy="3638814"/>
          </a:xfrm>
          <a:prstGeom prst="rect">
            <a:avLst/>
          </a:prstGeom>
          <a:noFill/>
          <a:ln>
            <a:noFill/>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933186" y="-228600"/>
            <a:ext cx="7277628" cy="3638814"/>
          </a:xfrm>
          <a:prstGeom prst="rect">
            <a:avLst/>
          </a:prstGeom>
          <a:noFill/>
          <a:ln>
            <a:noFill/>
          </a:ln>
        </p:spPr>
      </p:pic>
      <p:sp>
        <p:nvSpPr>
          <p:cNvPr id="3" name="Rectangle 2"/>
          <p:cNvSpPr/>
          <p:nvPr/>
        </p:nvSpPr>
        <p:spPr>
          <a:xfrm>
            <a:off x="0" y="1295400"/>
            <a:ext cx="9144000" cy="495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5D36E31-C3D5-4F0F-B01F-9FECFCBF1A7A}" type="datetimeFigureOut">
              <a:rPr lang="en-US" smtClean="0"/>
              <a:pPr>
                <a:defRPr/>
              </a:pPr>
              <a:t>1/16/24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71BCF3F-AE40-4280-8360-D2862A1991D5}" type="slidenum">
              <a:rPr lang="en-US" smtClean="0"/>
              <a:pPr>
                <a:defRPr/>
              </a:pPr>
              <a:t>‹#›</a:t>
            </a:fld>
            <a:endParaRPr lang="en-US"/>
          </a:p>
        </p:txBody>
      </p:sp>
      <p:pic>
        <p:nvPicPr>
          <p:cNvPr id="13" name="Picture 12"/>
          <p:cNvPicPr>
            <a:picLocks/>
          </p:cNvPicPr>
          <p:nvPr/>
        </p:nvPicPr>
        <p:blipFill>
          <a:blip r:embed="rId11">
            <a:extLst>
              <a:ext uri="{28A0092B-C50C-407E-A947-70E740481C1C}">
                <a14:useLocalDpi xmlns:a14="http://schemas.microsoft.com/office/drawing/2010/main" val="0"/>
              </a:ext>
            </a:extLst>
          </a:blip>
          <a:stretch>
            <a:fillRect/>
          </a:stretch>
        </p:blipFill>
        <p:spPr>
          <a:xfrm>
            <a:off x="457200" y="0"/>
            <a:ext cx="8229600" cy="1216152"/>
          </a:xfrm>
          <a:prstGeom prst="rect">
            <a:avLst/>
          </a:prstGeom>
          <a:noFill/>
          <a:ln>
            <a:noFill/>
          </a:ln>
        </p:spPr>
      </p:pic>
      <p:sp>
        <p:nvSpPr>
          <p:cNvPr id="2050" name="Title Placeholder 1"/>
          <p:cNvSpPr>
            <a:spLocks noGrp="1"/>
          </p:cNvSpPr>
          <p:nvPr>
            <p:ph type="title"/>
          </p:nvPr>
        </p:nvSpPr>
        <p:spPr bwMode="auto">
          <a:xfrm>
            <a:off x="933186" y="38100"/>
            <a:ext cx="77536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2176" t="21389" r="11091" b="19317"/>
          <a:stretch/>
        </p:blipFill>
        <p:spPr>
          <a:xfrm>
            <a:off x="232146" y="257556"/>
            <a:ext cx="701040" cy="7010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6030390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mailto:luptonjr@state.gov" TargetMode="External"/><Relationship Id="rId2" Type="http://schemas.openxmlformats.org/officeDocument/2006/relationships/hyperlink" Target="mailto:CPC-AA@state.gov"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hyperlink" Target="mailto:passportservices@nccu.edu"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Stansberrybi@appstate.edu"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mailto:Adamsmc4@mailbox.sc.edu"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mailto:SHAWNA.SANDIFER@YORKCOUNTYGOV.COM"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KSTROUD@LANCASTERCOUNTYSC.NET"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mailto:cguerra@lib.chattanooga.gov"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s://gcc02.safelinks.protection.outlook.com/?url=http%3A%2F%2Fwww.spartanburglibraries.org%2F&amp;data=05%7C01%7CCPC-AA%40state.gov%7C977ab6143cb74487ccce08dbdfda7a99%7C66cf50745afe48d1a691a12b2121f44b%7C0%7C0%7C638349901679644093%7CUnknown%7CTWFpbGZsb3d8eyJWIjoiMC4wLjAwMDAiLCJQIjoiV2luMzIiLCJBTiI6Ik1haWwiLCJXVCI6Mn0%3D%7C3000%7C%7C%7C&amp;sdata=flFuxIp9YOKkEVPH%2BayAuN%2BaMcEoHrYKulTdFWvCdtE%3D&amp;reserved=0"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0" y="3962400"/>
            <a:ext cx="9144000" cy="1143000"/>
          </a:xfrm>
        </p:spPr>
        <p:txBody>
          <a:bodyPr>
            <a:normAutofit fontScale="90000"/>
          </a:bodyPr>
          <a:lstStyle/>
          <a:p>
            <a:br>
              <a:rPr lang="en-US" sz="3200" dirty="0"/>
            </a:br>
            <a:br>
              <a:rPr lang="en-US" sz="3200" dirty="0"/>
            </a:br>
            <a:br>
              <a:rPr lang="en-US" sz="3200" dirty="0"/>
            </a:br>
            <a:endParaRPr lang="en-US" altLang="en-US" sz="3200" dirty="0"/>
          </a:p>
        </p:txBody>
      </p:sp>
      <p:sp>
        <p:nvSpPr>
          <p:cNvPr id="2" name="TextBox 1">
            <a:extLst>
              <a:ext uri="{FF2B5EF4-FFF2-40B4-BE49-F238E27FC236}">
                <a16:creationId xmlns:a16="http://schemas.microsoft.com/office/drawing/2014/main" id="{B4FA4BFD-57A8-9B80-8965-3AC691A4D694}"/>
              </a:ext>
            </a:extLst>
          </p:cNvPr>
          <p:cNvSpPr txBox="1"/>
          <p:nvPr/>
        </p:nvSpPr>
        <p:spPr>
          <a:xfrm>
            <a:off x="76200" y="3886200"/>
            <a:ext cx="8991600" cy="1323439"/>
          </a:xfrm>
          <a:prstGeom prst="rect">
            <a:avLst/>
          </a:prstGeom>
          <a:noFill/>
        </p:spPr>
        <p:txBody>
          <a:bodyPr wrap="square" rtlCol="0">
            <a:spAutoFit/>
          </a:bodyPr>
          <a:lstStyle/>
          <a:p>
            <a:pPr algn="ctr"/>
            <a:r>
              <a:rPr lang="en-US" sz="4000" dirty="0"/>
              <a:t>Passport Application   </a:t>
            </a:r>
          </a:p>
          <a:p>
            <a:pPr algn="ctr"/>
            <a:r>
              <a:rPr lang="en-US" sz="4000" dirty="0"/>
              <a:t>Acceptance Program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BAA2AA-E864-4C14-1C1B-306F33E8A764}"/>
              </a:ext>
            </a:extLst>
          </p:cNvPr>
          <p:cNvSpPr txBox="1"/>
          <p:nvPr/>
        </p:nvSpPr>
        <p:spPr>
          <a:xfrm>
            <a:off x="990600" y="1808155"/>
            <a:ext cx="7518952" cy="4041876"/>
          </a:xfrm>
          <a:prstGeom prst="rect">
            <a:avLst/>
          </a:prstGeom>
          <a:noFill/>
        </p:spPr>
        <p:txBody>
          <a:bodyPr wrap="square" rtlCol="0">
            <a:spAutoFit/>
          </a:bodyPr>
          <a:lstStyle/>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acceptance agent notates the identification, returns the evidence of identity, and administers the passport oath. The applicant attests to the information on the application and then signs the application.  The acceptance agent collects the passport fees, then signs and stamps the application. This is now a legally-binding document. </a:t>
            </a:r>
          </a:p>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Each passport application is logged on a transmittal</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form and temporarily stored in a secure location.  At the end of the day, all applications are sent via traceable mail to a secure lockbox facility.  (A bank provides lockbox services via a U.S. Treasury contract.)  It is here that passport fees are deposited, data from applications is entered, and the applications and photograph are electronically scanned. </a:t>
            </a:r>
          </a:p>
        </p:txBody>
      </p:sp>
      <p:sp>
        <p:nvSpPr>
          <p:cNvPr id="3" name="TextBox 2">
            <a:extLst>
              <a:ext uri="{FF2B5EF4-FFF2-40B4-BE49-F238E27FC236}">
                <a16:creationId xmlns:a16="http://schemas.microsoft.com/office/drawing/2014/main" id="{C0CE7C57-ABB4-39E2-195B-9B2D08D74580}"/>
              </a:ext>
            </a:extLst>
          </p:cNvPr>
          <p:cNvSpPr txBox="1"/>
          <p:nvPr/>
        </p:nvSpPr>
        <p:spPr>
          <a:xfrm>
            <a:off x="533400" y="1834961"/>
            <a:ext cx="457200" cy="369332"/>
          </a:xfrm>
          <a:prstGeom prst="rect">
            <a:avLst/>
          </a:prstGeom>
          <a:noFill/>
        </p:spPr>
        <p:txBody>
          <a:bodyPr wrap="square" rtlCol="0">
            <a:spAutoFit/>
          </a:bodyPr>
          <a:lstStyle/>
          <a:p>
            <a:r>
              <a:rPr lang="en-US" dirty="0"/>
              <a:t>2.</a:t>
            </a:r>
          </a:p>
        </p:txBody>
      </p:sp>
      <p:sp>
        <p:nvSpPr>
          <p:cNvPr id="5" name="TextBox 4">
            <a:extLst>
              <a:ext uri="{FF2B5EF4-FFF2-40B4-BE49-F238E27FC236}">
                <a16:creationId xmlns:a16="http://schemas.microsoft.com/office/drawing/2014/main" id="{A74391CD-C563-BA8C-CEAC-AA6C037E0B73}"/>
              </a:ext>
            </a:extLst>
          </p:cNvPr>
          <p:cNvSpPr txBox="1"/>
          <p:nvPr/>
        </p:nvSpPr>
        <p:spPr>
          <a:xfrm>
            <a:off x="533400" y="3644427"/>
            <a:ext cx="457200" cy="369332"/>
          </a:xfrm>
          <a:prstGeom prst="rect">
            <a:avLst/>
          </a:prstGeom>
          <a:noFill/>
        </p:spPr>
        <p:txBody>
          <a:bodyPr wrap="square" rtlCol="0">
            <a:spAutoFit/>
          </a:bodyPr>
          <a:lstStyle/>
          <a:p>
            <a:r>
              <a:rPr lang="en-US" dirty="0"/>
              <a:t>3.</a:t>
            </a:r>
          </a:p>
        </p:txBody>
      </p:sp>
      <p:sp>
        <p:nvSpPr>
          <p:cNvPr id="7" name="Title 1">
            <a:extLst>
              <a:ext uri="{FF2B5EF4-FFF2-40B4-BE49-F238E27FC236}">
                <a16:creationId xmlns:a16="http://schemas.microsoft.com/office/drawing/2014/main" id="{9C3E45F2-1F64-9350-A77C-94CC5D5435B9}"/>
              </a:ext>
            </a:extLst>
          </p:cNvPr>
          <p:cNvSpPr>
            <a:spLocks noGrp="1"/>
          </p:cNvSpPr>
          <p:nvPr>
            <p:ph type="title"/>
          </p:nvPr>
        </p:nvSpPr>
        <p:spPr>
          <a:xfrm>
            <a:off x="1165225" y="38100"/>
            <a:ext cx="7521575" cy="1143000"/>
          </a:xfrm>
        </p:spPr>
        <p:txBody>
          <a:bodyPr/>
          <a:lstStyle/>
          <a:p>
            <a:r>
              <a:rPr lang="en-US" dirty="0"/>
              <a:t>  Scenario</a:t>
            </a:r>
          </a:p>
        </p:txBody>
      </p:sp>
    </p:spTree>
    <p:extLst>
      <p:ext uri="{BB962C8B-B14F-4D97-AF65-F5344CB8AC3E}">
        <p14:creationId xmlns:p14="http://schemas.microsoft.com/office/powerpoint/2010/main" val="39593233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F79F74-C2D4-4F95-843B-3E63C5CAFA78}"/>
              </a:ext>
            </a:extLst>
          </p:cNvPr>
          <p:cNvSpPr>
            <a:spLocks noGrp="1"/>
          </p:cNvSpPr>
          <p:nvPr>
            <p:ph type="title"/>
          </p:nvPr>
        </p:nvSpPr>
        <p:spPr>
          <a:xfrm>
            <a:off x="1165225" y="38100"/>
            <a:ext cx="7521575" cy="1143000"/>
          </a:xfrm>
        </p:spPr>
        <p:txBody>
          <a:bodyPr/>
          <a:lstStyle/>
          <a:p>
            <a:r>
              <a:rPr lang="en-US" dirty="0"/>
              <a:t>  Scenario</a:t>
            </a:r>
          </a:p>
        </p:txBody>
      </p:sp>
      <p:sp>
        <p:nvSpPr>
          <p:cNvPr id="2" name="TextBox 1">
            <a:extLst>
              <a:ext uri="{FF2B5EF4-FFF2-40B4-BE49-F238E27FC236}">
                <a16:creationId xmlns:a16="http://schemas.microsoft.com/office/drawing/2014/main" id="{FD8C3549-701B-F153-CB83-208D40346274}"/>
              </a:ext>
            </a:extLst>
          </p:cNvPr>
          <p:cNvSpPr txBox="1"/>
          <p:nvPr/>
        </p:nvSpPr>
        <p:spPr>
          <a:xfrm>
            <a:off x="990600" y="1777394"/>
            <a:ext cx="6781800" cy="4041876"/>
          </a:xfrm>
          <a:prstGeom prst="rect">
            <a:avLst/>
          </a:prstGeom>
          <a:noFill/>
        </p:spPr>
        <p:txBody>
          <a:bodyPr wrap="square" rtlCol="0">
            <a:spAutoFit/>
          </a:bodyPr>
          <a:lstStyle/>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Applications are then shipped to a regional passport agency.  The application data and scanned photo images are sent electronically.  Applications are batched together for efficient processing and photos are checked for quality.</a:t>
            </a:r>
          </a:p>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Applications are then adjudicated by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Passport Specialists</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This is a detailed process where specialists review all the information on the application, evidence of citizenship and identity, and any other corresponding documents to determine if the applicant is eligible to receive a U.S. passport. If all of the requirements are met, the specialist will notate the documents submitted and stamp the application to indicate approval.</a:t>
            </a:r>
          </a:p>
        </p:txBody>
      </p:sp>
      <p:sp>
        <p:nvSpPr>
          <p:cNvPr id="3" name="TextBox 2">
            <a:extLst>
              <a:ext uri="{FF2B5EF4-FFF2-40B4-BE49-F238E27FC236}">
                <a16:creationId xmlns:a16="http://schemas.microsoft.com/office/drawing/2014/main" id="{B9FC7805-1AF6-5E89-100F-02E4E3EDB723}"/>
              </a:ext>
            </a:extLst>
          </p:cNvPr>
          <p:cNvSpPr txBox="1"/>
          <p:nvPr/>
        </p:nvSpPr>
        <p:spPr>
          <a:xfrm>
            <a:off x="381000" y="1777394"/>
            <a:ext cx="457200" cy="369332"/>
          </a:xfrm>
          <a:prstGeom prst="rect">
            <a:avLst/>
          </a:prstGeom>
          <a:noFill/>
        </p:spPr>
        <p:txBody>
          <a:bodyPr wrap="square" rtlCol="0">
            <a:spAutoFit/>
          </a:bodyPr>
          <a:lstStyle/>
          <a:p>
            <a:r>
              <a:rPr lang="en-US" dirty="0"/>
              <a:t>4.</a:t>
            </a:r>
          </a:p>
        </p:txBody>
      </p:sp>
      <p:sp>
        <p:nvSpPr>
          <p:cNvPr id="5" name="TextBox 4">
            <a:extLst>
              <a:ext uri="{FF2B5EF4-FFF2-40B4-BE49-F238E27FC236}">
                <a16:creationId xmlns:a16="http://schemas.microsoft.com/office/drawing/2014/main" id="{FA22A27B-FCBD-4949-C36B-9A7FF72E04FE}"/>
              </a:ext>
            </a:extLst>
          </p:cNvPr>
          <p:cNvSpPr txBox="1"/>
          <p:nvPr/>
        </p:nvSpPr>
        <p:spPr>
          <a:xfrm>
            <a:off x="381000" y="3244334"/>
            <a:ext cx="457200" cy="369332"/>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45613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8540A6-B1B8-4E4B-A92E-B48724C7F506}"/>
              </a:ext>
            </a:extLst>
          </p:cNvPr>
          <p:cNvSpPr>
            <a:spLocks noGrp="1"/>
          </p:cNvSpPr>
          <p:nvPr>
            <p:ph type="title"/>
          </p:nvPr>
        </p:nvSpPr>
        <p:spPr>
          <a:xfrm>
            <a:off x="1676400" y="87854"/>
            <a:ext cx="6226175" cy="1143000"/>
          </a:xfrm>
        </p:spPr>
        <p:txBody>
          <a:bodyPr/>
          <a:lstStyle/>
          <a:p>
            <a:r>
              <a:rPr lang="en-US" dirty="0"/>
              <a:t>  </a:t>
            </a:r>
          </a:p>
        </p:txBody>
      </p:sp>
      <p:sp>
        <p:nvSpPr>
          <p:cNvPr id="2" name="TextBox 1">
            <a:extLst>
              <a:ext uri="{FF2B5EF4-FFF2-40B4-BE49-F238E27FC236}">
                <a16:creationId xmlns:a16="http://schemas.microsoft.com/office/drawing/2014/main" id="{26ECD779-A971-52EF-3F59-F4F877DE676C}"/>
              </a:ext>
            </a:extLst>
          </p:cNvPr>
          <p:cNvSpPr txBox="1"/>
          <p:nvPr/>
        </p:nvSpPr>
        <p:spPr>
          <a:xfrm>
            <a:off x="1181100" y="1676400"/>
            <a:ext cx="6781800" cy="4041876"/>
          </a:xfrm>
          <a:prstGeom prst="rect">
            <a:avLst/>
          </a:prstGeom>
          <a:noFill/>
        </p:spPr>
        <p:txBody>
          <a:bodyPr wrap="square" rtlCol="0">
            <a:spAutoFit/>
          </a:bodyPr>
          <a:lstStyle/>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application data is then transmitted electronically to one of Passport Services’ two printing facilities located in Hot Springs, Arkansas and Tucson, Arizona. The printing facility will print the passport, perform quality assurance checks, and mail out the applicant’s new passport book and/or passport card.  The originating passport agency then receives an electronic confirmation, notifying that they may now release and return the applicant’s original documents.</a:t>
            </a:r>
          </a:p>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originating passport agency will then return the applicant’s evidence of citizenship, and send the original application to Record Services in Washington, DC for permanent archival.</a:t>
            </a:r>
          </a:p>
        </p:txBody>
      </p:sp>
      <p:sp>
        <p:nvSpPr>
          <p:cNvPr id="5" name="TextBox 4">
            <a:extLst>
              <a:ext uri="{FF2B5EF4-FFF2-40B4-BE49-F238E27FC236}">
                <a16:creationId xmlns:a16="http://schemas.microsoft.com/office/drawing/2014/main" id="{4742AF38-46C0-6E76-7D64-E9D9E17688B4}"/>
              </a:ext>
            </a:extLst>
          </p:cNvPr>
          <p:cNvSpPr txBox="1"/>
          <p:nvPr/>
        </p:nvSpPr>
        <p:spPr>
          <a:xfrm>
            <a:off x="590550" y="1713271"/>
            <a:ext cx="457200" cy="369332"/>
          </a:xfrm>
          <a:prstGeom prst="rect">
            <a:avLst/>
          </a:prstGeom>
          <a:noFill/>
        </p:spPr>
        <p:txBody>
          <a:bodyPr wrap="square" rtlCol="0">
            <a:spAutoFit/>
          </a:bodyPr>
          <a:lstStyle/>
          <a:p>
            <a:r>
              <a:rPr lang="en-US" dirty="0"/>
              <a:t>6.</a:t>
            </a:r>
          </a:p>
        </p:txBody>
      </p:sp>
      <p:sp>
        <p:nvSpPr>
          <p:cNvPr id="6" name="TextBox 5">
            <a:extLst>
              <a:ext uri="{FF2B5EF4-FFF2-40B4-BE49-F238E27FC236}">
                <a16:creationId xmlns:a16="http://schemas.microsoft.com/office/drawing/2014/main" id="{8618EAAD-1DBB-F2B3-656E-EDFEE5BD2680}"/>
              </a:ext>
            </a:extLst>
          </p:cNvPr>
          <p:cNvSpPr txBox="1"/>
          <p:nvPr/>
        </p:nvSpPr>
        <p:spPr>
          <a:xfrm>
            <a:off x="590550" y="4590732"/>
            <a:ext cx="457200" cy="369332"/>
          </a:xfrm>
          <a:prstGeom prst="rect">
            <a:avLst/>
          </a:prstGeom>
          <a:noFill/>
        </p:spPr>
        <p:txBody>
          <a:bodyPr wrap="square" rtlCol="0">
            <a:spAutoFit/>
          </a:bodyPr>
          <a:lstStyle/>
          <a:p>
            <a:r>
              <a:rPr lang="en-US" dirty="0"/>
              <a:t>7.</a:t>
            </a:r>
          </a:p>
        </p:txBody>
      </p:sp>
      <p:sp>
        <p:nvSpPr>
          <p:cNvPr id="9" name="Title 1">
            <a:extLst>
              <a:ext uri="{FF2B5EF4-FFF2-40B4-BE49-F238E27FC236}">
                <a16:creationId xmlns:a16="http://schemas.microsoft.com/office/drawing/2014/main" id="{DE5777A6-45B2-D882-8C8D-BB253442FA1C}"/>
              </a:ext>
            </a:extLst>
          </p:cNvPr>
          <p:cNvSpPr txBox="1">
            <a:spLocks/>
          </p:cNvSpPr>
          <p:nvPr/>
        </p:nvSpPr>
        <p:spPr bwMode="auto">
          <a:xfrm>
            <a:off x="1524000" y="87854"/>
            <a:ext cx="752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rmAutofit/>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a:t>  Scenario</a:t>
            </a:r>
            <a:endParaRPr lang="en-US" dirty="0"/>
          </a:p>
        </p:txBody>
      </p:sp>
    </p:spTree>
    <p:extLst>
      <p:ext uri="{BB962C8B-B14F-4D97-AF65-F5344CB8AC3E}">
        <p14:creationId xmlns:p14="http://schemas.microsoft.com/office/powerpoint/2010/main" val="1989428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485B5-B8AA-9947-3D78-8AA858548283}"/>
              </a:ext>
            </a:extLst>
          </p:cNvPr>
          <p:cNvSpPr>
            <a:spLocks noGrp="1"/>
          </p:cNvSpPr>
          <p:nvPr>
            <p:ph type="title"/>
          </p:nvPr>
        </p:nvSpPr>
        <p:spPr>
          <a:xfrm>
            <a:off x="1828800" y="6626"/>
            <a:ext cx="4244340" cy="1143000"/>
          </a:xfrm>
        </p:spPr>
        <p:txBody>
          <a:bodyPr/>
          <a:lstStyle/>
          <a:p>
            <a:r>
              <a:rPr lang="en-US" dirty="0"/>
              <a:t>Interested?</a:t>
            </a:r>
          </a:p>
        </p:txBody>
      </p:sp>
      <p:sp>
        <p:nvSpPr>
          <p:cNvPr id="6" name="TextBox 5">
            <a:extLst>
              <a:ext uri="{FF2B5EF4-FFF2-40B4-BE49-F238E27FC236}">
                <a16:creationId xmlns:a16="http://schemas.microsoft.com/office/drawing/2014/main" id="{DE6C4BFD-4A50-3975-54BA-2AD781554DD5}"/>
              </a:ext>
            </a:extLst>
          </p:cNvPr>
          <p:cNvSpPr txBox="1"/>
          <p:nvPr/>
        </p:nvSpPr>
        <p:spPr>
          <a:xfrm>
            <a:off x="457200" y="1981200"/>
            <a:ext cx="8382000" cy="3082126"/>
          </a:xfrm>
          <a:prstGeom prst="rect">
            <a:avLst/>
          </a:prstGeom>
          <a:noFill/>
        </p:spPr>
        <p:txBody>
          <a:bodyPr wrap="square">
            <a:spAutoFit/>
          </a:bodyPr>
          <a:lstStyle/>
          <a:p>
            <a:pPr marL="0" marR="0" algn="just">
              <a:lnSpc>
                <a:spcPct val="115000"/>
              </a:lnSpc>
              <a:spcBef>
                <a:spcPts val="0"/>
              </a:spcBef>
              <a:spcAft>
                <a:spcPts val="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First, make certain that your facility is eligible to be a Passport Acceptance Facility.  Your facility must meet all of the following requirements:</a:t>
            </a:r>
          </a:p>
          <a:p>
            <a:pPr marL="0" marR="0" algn="just">
              <a:lnSpc>
                <a:spcPct val="115000"/>
              </a:lnSpc>
              <a:spcBef>
                <a:spcPts val="0"/>
              </a:spcBef>
              <a:spcAft>
                <a:spcPts val="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15000"/>
              </a:lnSpc>
              <a:spcBef>
                <a:spcPts val="0"/>
              </a:spcBef>
              <a:spcAft>
                <a:spcPts val="0"/>
              </a:spcAft>
              <a:tabLst>
                <a:tab pos="1924050" algn="l"/>
              </a:tabLs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Is a public sector entity (Federal, state, county, city, municipal office)</a:t>
            </a:r>
          </a:p>
          <a:p>
            <a:pPr marR="0" lvl="0" algn="just">
              <a:lnSpc>
                <a:spcPct val="115000"/>
              </a:lnSpc>
              <a:spcBef>
                <a:spcPts val="0"/>
              </a:spcBef>
              <a:spcAft>
                <a:spcPts val="0"/>
              </a:spcAft>
              <a:tabLst>
                <a:tab pos="1924050" algn="l"/>
              </a:tabLst>
            </a:pP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Is not managed or directly affiliated with a non-profit, religious, or commercial (private sector) entity</a:t>
            </a:r>
          </a:p>
          <a:p>
            <a:pPr marL="0" marR="0" algn="just">
              <a:lnSpc>
                <a:spcPct val="115000"/>
              </a:lnSpc>
              <a:spcBef>
                <a:spcPts val="0"/>
              </a:spcBef>
              <a:spcAft>
                <a:spcPts val="0"/>
              </a:spcAft>
              <a:tabLst>
                <a:tab pos="19240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3943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D0CCB-72DC-3ABF-0E39-EF795750E34C}"/>
              </a:ext>
            </a:extLst>
          </p:cNvPr>
          <p:cNvSpPr>
            <a:spLocks noGrp="1"/>
          </p:cNvSpPr>
          <p:nvPr>
            <p:ph type="title"/>
          </p:nvPr>
        </p:nvSpPr>
        <p:spPr>
          <a:xfrm>
            <a:off x="1524000" y="51352"/>
            <a:ext cx="5539740" cy="1143000"/>
          </a:xfrm>
        </p:spPr>
        <p:txBody>
          <a:bodyPr/>
          <a:lstStyle/>
          <a:p>
            <a:r>
              <a:rPr lang="en-US" dirty="0"/>
              <a:t>Interested?</a:t>
            </a:r>
          </a:p>
        </p:txBody>
      </p:sp>
      <p:sp>
        <p:nvSpPr>
          <p:cNvPr id="5" name="TextBox 4">
            <a:extLst>
              <a:ext uri="{FF2B5EF4-FFF2-40B4-BE49-F238E27FC236}">
                <a16:creationId xmlns:a16="http://schemas.microsoft.com/office/drawing/2014/main" id="{F7EDE937-5A56-960A-34A7-3323CD20D261}"/>
              </a:ext>
            </a:extLst>
          </p:cNvPr>
          <p:cNvSpPr txBox="1"/>
          <p:nvPr/>
        </p:nvSpPr>
        <p:spPr>
          <a:xfrm>
            <a:off x="304800" y="1371600"/>
            <a:ext cx="8686799" cy="4606133"/>
          </a:xfrm>
          <a:prstGeom prst="rect">
            <a:avLst/>
          </a:prstGeom>
          <a:noFill/>
        </p:spPr>
        <p:txBody>
          <a:bodyPr wrap="square">
            <a:spAutoFit/>
          </a:bodyPr>
          <a:lstStyle/>
          <a:p>
            <a:pPr marL="0" marR="0" algn="just">
              <a:lnSpc>
                <a:spcPct val="115000"/>
              </a:lnSpc>
              <a:spcBef>
                <a:spcPts val="0"/>
              </a:spcBef>
              <a:spcAft>
                <a:spcPts val="0"/>
              </a:spcAft>
              <a:tabLst>
                <a:tab pos="192405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15000"/>
              </a:lnSpc>
              <a:spcBef>
                <a:spcPts val="0"/>
              </a:spcBef>
              <a:spcAft>
                <a:spcPts val="0"/>
              </a:spcAft>
              <a:tabLst>
                <a:tab pos="1924050" algn="l"/>
              </a:tabLs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Second, make certain that your facility has enough resources and accessibility to the public to take on this important commitment.  We require that passport acceptance service is available during all hours of operation.  Employees at your facility are eligible to accept passport applications if they meet all of the following requirements:</a:t>
            </a:r>
          </a:p>
          <a:p>
            <a:pPr marL="0" marR="0" algn="just">
              <a:lnSpc>
                <a:spcPct val="115000"/>
              </a:lnSpc>
              <a:spcBef>
                <a:spcPts val="0"/>
              </a:spcBef>
              <a:spcAft>
                <a:spcPts val="0"/>
              </a:spcAft>
              <a:tabLst>
                <a:tab pos="1924050" algn="l"/>
              </a:tabLs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eighteen years of age or older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U.S. citizens or U.S. nationals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permanent full-time or part-time employees (not temporary, contractual, ad hoc, or volunteer)</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not on parole or probation related to any Federal, State, or local felony or misdemeanor related to breach of trust or moral turpitude (i.e. embezzlement, document fraud, drug offenses, or dishonesty in carrying out a responsibility involving the public trust)</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not presently under indictment for any Federal, State, or local felony or misdemeanor related to breach of trust or moral turpitude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15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Times New Roman" panose="02020603050405020304" pitchFamily="18" charset="0"/>
                <a:cs typeface="Arial" panose="020B0604020202020204" pitchFamily="34" charset="0"/>
              </a:rPr>
              <a:t>Are free of any Federal, State, or local felony convictions or misdemeanor convictions related to breach of trust or moral turpitude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3426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60" y="76200"/>
            <a:ext cx="7292340" cy="1143000"/>
          </a:xfrm>
        </p:spPr>
        <p:txBody>
          <a:bodyPr/>
          <a:lstStyle/>
          <a:p>
            <a:r>
              <a:rPr lang="en-US" dirty="0"/>
              <a:t>Passport Services provides</a:t>
            </a:r>
          </a:p>
        </p:txBody>
      </p:sp>
      <p:sp>
        <p:nvSpPr>
          <p:cNvPr id="3" name="TextBox 2">
            <a:extLst>
              <a:ext uri="{FF2B5EF4-FFF2-40B4-BE49-F238E27FC236}">
                <a16:creationId xmlns:a16="http://schemas.microsoft.com/office/drawing/2014/main" id="{15500C57-8F34-8D80-D053-694576E8201F}"/>
              </a:ext>
            </a:extLst>
          </p:cNvPr>
          <p:cNvSpPr txBox="1"/>
          <p:nvPr/>
        </p:nvSpPr>
        <p:spPr>
          <a:xfrm>
            <a:off x="914400" y="1600200"/>
            <a:ext cx="6781800" cy="4278094"/>
          </a:xfrm>
          <a:prstGeom prst="rect">
            <a:avLst/>
          </a:prstGeom>
          <a:noFill/>
        </p:spPr>
        <p:txBody>
          <a:bodyPr wrap="square" rtlCol="0">
            <a:spAutoFit/>
          </a:bodyPr>
          <a:lstStyle/>
          <a:p>
            <a:pPr marL="285750" indent="-285750">
              <a:buFont typeface="Arial" panose="020B0604020202020204" pitchFamily="34" charset="0"/>
              <a:buChar char="•"/>
            </a:pPr>
            <a:r>
              <a:rPr lang="en-US" sz="2000" dirty="0"/>
              <a:t>Direct email and phone support from the regional passport agency’s customer service staff</a:t>
            </a:r>
          </a:p>
          <a:p>
            <a:endParaRPr lang="en-US" sz="1200" dirty="0"/>
          </a:p>
          <a:p>
            <a:pPr marL="285750" indent="-285750">
              <a:buFont typeface="Arial" panose="020B0604020202020204" pitchFamily="34" charset="0"/>
              <a:buChar char="•"/>
            </a:pPr>
            <a:r>
              <a:rPr lang="en-US" sz="2000" dirty="0"/>
              <a:t>Forms and program-related materials and supplies</a:t>
            </a:r>
          </a:p>
          <a:p>
            <a:endParaRPr lang="en-US" sz="1200" dirty="0"/>
          </a:p>
          <a:p>
            <a:pPr marL="285750" indent="-285750">
              <a:buFont typeface="Arial" panose="020B0604020202020204" pitchFamily="34" charset="0"/>
              <a:buChar char="•"/>
            </a:pPr>
            <a:r>
              <a:rPr lang="en-US" sz="2000" dirty="0"/>
              <a:t>Passport Agent’s Reference Guide</a:t>
            </a:r>
          </a:p>
          <a:p>
            <a:endParaRPr lang="en-US" sz="1200" dirty="0"/>
          </a:p>
          <a:p>
            <a:pPr marL="285750" indent="-285750">
              <a:buFont typeface="Arial" panose="020B0604020202020204" pitchFamily="34" charset="0"/>
              <a:buChar char="•"/>
            </a:pPr>
            <a:r>
              <a:rPr lang="en-US" sz="2000" dirty="0"/>
              <a:t>Web-based and classroom training</a:t>
            </a:r>
          </a:p>
          <a:p>
            <a:endParaRPr lang="en-US" sz="1200" dirty="0"/>
          </a:p>
          <a:p>
            <a:pPr marL="285750" indent="-285750">
              <a:buFont typeface="Arial" panose="020B0604020202020204" pitchFamily="34" charset="0"/>
              <a:buChar char="•"/>
            </a:pPr>
            <a:r>
              <a:rPr lang="en-US" sz="2000" dirty="0"/>
              <a:t>Newsletters and updated from your regional passport agency</a:t>
            </a:r>
          </a:p>
          <a:p>
            <a:endParaRPr lang="en-US" sz="1200" dirty="0"/>
          </a:p>
          <a:p>
            <a:pPr marL="285750" indent="-285750">
              <a:buFont typeface="Arial" panose="020B0604020202020204" pitchFamily="34" charset="0"/>
              <a:buChar char="•"/>
            </a:pPr>
            <a:r>
              <a:rPr lang="en-US" sz="2000" dirty="0"/>
              <a:t>Invitations to participate in Passport Fairs and other outreach programs</a:t>
            </a:r>
          </a:p>
          <a:p>
            <a:endParaRPr lang="en-US" sz="1200" dirty="0"/>
          </a:p>
          <a:p>
            <a:pPr marL="285750" indent="-285750">
              <a:buFont typeface="Arial" panose="020B0604020202020204" pitchFamily="34" charset="0"/>
              <a:buChar char="•"/>
            </a:pPr>
            <a:r>
              <a:rPr lang="en-US" sz="2000" dirty="0"/>
              <a:t>An open invitation to visit your regional passport agency</a:t>
            </a:r>
          </a:p>
        </p:txBody>
      </p:sp>
    </p:spTree>
    <p:extLst>
      <p:ext uri="{BB962C8B-B14F-4D97-AF65-F5344CB8AC3E}">
        <p14:creationId xmlns:p14="http://schemas.microsoft.com/office/powerpoint/2010/main" val="12557171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lag on a pole in front of a building&#10;&#10;Description automatically generated with medium confidence">
            <a:extLst>
              <a:ext uri="{FF2B5EF4-FFF2-40B4-BE49-F238E27FC236}">
                <a16:creationId xmlns:a16="http://schemas.microsoft.com/office/drawing/2014/main" id="{64862804-5951-DA87-0F5C-EF5674DF1078}"/>
              </a:ext>
            </a:extLst>
          </p:cNvPr>
          <p:cNvPicPr>
            <a:picLocks noChangeAspect="1"/>
          </p:cNvPicPr>
          <p:nvPr/>
        </p:nvPicPr>
        <p:blipFill rotWithShape="1">
          <a:blip r:embed="rId2"/>
          <a:srcRect t="13651" b="14677"/>
          <a:stretch/>
        </p:blipFill>
        <p:spPr bwMode="auto">
          <a:xfrm>
            <a:off x="1828800" y="2743200"/>
            <a:ext cx="4914265" cy="3000375"/>
          </a:xfrm>
          <a:prstGeom prst="rect">
            <a:avLst/>
          </a:prstGeom>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DDAEF749-0204-328C-8998-20692E55B62A}"/>
              </a:ext>
            </a:extLst>
          </p:cNvPr>
          <p:cNvSpPr txBox="1"/>
          <p:nvPr/>
        </p:nvSpPr>
        <p:spPr>
          <a:xfrm>
            <a:off x="152400" y="1459468"/>
            <a:ext cx="8688521" cy="646331"/>
          </a:xfrm>
          <a:prstGeom prst="rect">
            <a:avLst/>
          </a:prstGeom>
          <a:noFill/>
        </p:spPr>
        <p:txBody>
          <a:bodyPr wrap="square" rtlCol="0">
            <a:spAutoFit/>
          </a:bodyPr>
          <a:lstStyle/>
          <a:p>
            <a:pPr algn="ctr"/>
            <a:r>
              <a:rPr lang="en-US" sz="3600" dirty="0"/>
              <a:t>Charleston Passport Center</a:t>
            </a:r>
          </a:p>
        </p:txBody>
      </p:sp>
    </p:spTree>
    <p:extLst>
      <p:ext uri="{BB962C8B-B14F-4D97-AF65-F5344CB8AC3E}">
        <p14:creationId xmlns:p14="http://schemas.microsoft.com/office/powerpoint/2010/main" val="4033876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7417-1F43-A83A-E20C-0B01CDBDDD05}"/>
              </a:ext>
            </a:extLst>
          </p:cNvPr>
          <p:cNvSpPr>
            <a:spLocks noGrp="1"/>
          </p:cNvSpPr>
          <p:nvPr>
            <p:ph type="title"/>
          </p:nvPr>
        </p:nvSpPr>
        <p:spPr>
          <a:xfrm>
            <a:off x="1615686" y="29497"/>
            <a:ext cx="7520940" cy="1143000"/>
          </a:xfrm>
        </p:spPr>
        <p:txBody>
          <a:bodyPr/>
          <a:lstStyle/>
          <a:p>
            <a:r>
              <a:rPr lang="en-US" dirty="0"/>
              <a:t>Contact Information</a:t>
            </a:r>
          </a:p>
        </p:txBody>
      </p:sp>
      <p:sp>
        <p:nvSpPr>
          <p:cNvPr id="3" name="TextBox 2">
            <a:extLst>
              <a:ext uri="{FF2B5EF4-FFF2-40B4-BE49-F238E27FC236}">
                <a16:creationId xmlns:a16="http://schemas.microsoft.com/office/drawing/2014/main" id="{1B7F4364-C373-EEF9-1BD2-07A0FC2FB02A}"/>
              </a:ext>
            </a:extLst>
          </p:cNvPr>
          <p:cNvSpPr txBox="1"/>
          <p:nvPr/>
        </p:nvSpPr>
        <p:spPr>
          <a:xfrm>
            <a:off x="914400" y="1447800"/>
            <a:ext cx="7010400" cy="3600986"/>
          </a:xfrm>
          <a:prstGeom prst="rect">
            <a:avLst/>
          </a:prstGeom>
          <a:noFill/>
        </p:spPr>
        <p:txBody>
          <a:bodyPr wrap="square" rtlCol="0">
            <a:spAutoFit/>
          </a:bodyPr>
          <a:lstStyle/>
          <a:p>
            <a:r>
              <a:rPr lang="en-US" sz="2000" dirty="0"/>
              <a:t>Regional Passport Agency:	Charleston Passport Center</a:t>
            </a:r>
          </a:p>
          <a:p>
            <a:endParaRPr lang="en-US" sz="1200" dirty="0"/>
          </a:p>
          <a:p>
            <a:r>
              <a:rPr lang="en-US" sz="2000" dirty="0"/>
              <a:t>Contact Phone: 			843-746-1760</a:t>
            </a:r>
          </a:p>
          <a:p>
            <a:endParaRPr lang="en-US" sz="1200" dirty="0"/>
          </a:p>
          <a:p>
            <a:r>
              <a:rPr lang="en-US" sz="2000" dirty="0"/>
              <a:t>Contact Email:			</a:t>
            </a:r>
            <a:r>
              <a:rPr lang="en-US" sz="2000" dirty="0">
                <a:hlinkClick r:id="rId2"/>
              </a:rPr>
              <a:t>CPC-AA@state.gov</a:t>
            </a:r>
            <a:endParaRPr lang="en-US" sz="2000" dirty="0"/>
          </a:p>
          <a:p>
            <a:endParaRPr lang="en-US" sz="1200" dirty="0"/>
          </a:p>
          <a:p>
            <a:endParaRPr lang="en-US" sz="1200" dirty="0"/>
          </a:p>
          <a:p>
            <a:endParaRPr lang="en-US" sz="1200" dirty="0"/>
          </a:p>
          <a:p>
            <a:r>
              <a:rPr lang="en-US" sz="2000" dirty="0"/>
              <a:t>DoS Acceptance Agent Program Manager</a:t>
            </a:r>
          </a:p>
          <a:p>
            <a:endParaRPr lang="en-US" sz="1200" dirty="0"/>
          </a:p>
          <a:p>
            <a:pPr>
              <a:spcBef>
                <a:spcPts val="0"/>
              </a:spcBef>
            </a:pPr>
            <a:r>
              <a:rPr lang="en-US" sz="2000" dirty="0"/>
              <a:t>Customer Service Manager: 	John Lupton</a:t>
            </a:r>
          </a:p>
          <a:p>
            <a:pPr>
              <a:spcBef>
                <a:spcPts val="0"/>
              </a:spcBef>
            </a:pPr>
            <a:endParaRPr lang="en-US" sz="800" dirty="0"/>
          </a:p>
          <a:p>
            <a:pPr>
              <a:spcBef>
                <a:spcPts val="0"/>
              </a:spcBef>
            </a:pPr>
            <a:r>
              <a:rPr lang="en-US" sz="2000" dirty="0"/>
              <a:t>Managers Phone: 		843-746-1917</a:t>
            </a:r>
          </a:p>
          <a:p>
            <a:pPr>
              <a:spcBef>
                <a:spcPts val="0"/>
              </a:spcBef>
            </a:pPr>
            <a:endParaRPr lang="en-US" sz="800" dirty="0"/>
          </a:p>
          <a:p>
            <a:pPr>
              <a:spcBef>
                <a:spcPts val="0"/>
              </a:spcBef>
            </a:pPr>
            <a:r>
              <a:rPr lang="en-US" sz="2000" dirty="0"/>
              <a:t>Managers Email: 	</a:t>
            </a:r>
            <a:r>
              <a:rPr lang="en-US" sz="2000"/>
              <a:t>	</a:t>
            </a:r>
            <a:r>
              <a:rPr lang="en-US" sz="2000">
                <a:hlinkClick r:id="rId3"/>
              </a:rPr>
              <a:t>luptonjr</a:t>
            </a:r>
            <a:r>
              <a:rPr lang="en-US" sz="2000" dirty="0">
                <a:hlinkClick r:id="rId3"/>
              </a:rPr>
              <a:t>@state.gov</a:t>
            </a:r>
            <a:endParaRPr lang="en-US" sz="2000" dirty="0"/>
          </a:p>
        </p:txBody>
      </p:sp>
      <p:sp>
        <p:nvSpPr>
          <p:cNvPr id="4" name="TextBox 3">
            <a:extLst>
              <a:ext uri="{FF2B5EF4-FFF2-40B4-BE49-F238E27FC236}">
                <a16:creationId xmlns:a16="http://schemas.microsoft.com/office/drawing/2014/main" id="{CE6DCD9E-DFCC-3FEA-C4E9-CEB509EFF99D}"/>
              </a:ext>
            </a:extLst>
          </p:cNvPr>
          <p:cNvSpPr txBox="1"/>
          <p:nvPr/>
        </p:nvSpPr>
        <p:spPr>
          <a:xfrm>
            <a:off x="304800" y="5198002"/>
            <a:ext cx="8534400" cy="954107"/>
          </a:xfrm>
          <a:prstGeom prst="rect">
            <a:avLst/>
          </a:prstGeom>
          <a:noFill/>
        </p:spPr>
        <p:txBody>
          <a:bodyPr wrap="square" rtlCol="0">
            <a:spAutoFit/>
          </a:bodyPr>
          <a:lstStyle/>
          <a:p>
            <a:pPr algn="just"/>
            <a:r>
              <a:rPr lang="en-US" sz="1400" dirty="0"/>
              <a:t>Please note: The Department of State may only consider applications for designation based on certain criteria such as passport demand and existing acceptance facilities located in communities. Submission of the designation packet does not automatically grant enrollment to the Passport Acceptance Program. Your facility’s request for designation may be declined at the Department of States discretion. </a:t>
            </a:r>
          </a:p>
        </p:txBody>
      </p:sp>
    </p:spTree>
    <p:extLst>
      <p:ext uri="{BB962C8B-B14F-4D97-AF65-F5344CB8AC3E}">
        <p14:creationId xmlns:p14="http://schemas.microsoft.com/office/powerpoint/2010/main" val="422785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705600" cy="1143000"/>
          </a:xfrm>
        </p:spPr>
        <p:txBody>
          <a:bodyPr/>
          <a:lstStyle/>
          <a:p>
            <a:pPr algn="ctr"/>
            <a:r>
              <a:rPr lang="en-US" b="1" dirty="0"/>
              <a:t> Final Questions?</a:t>
            </a:r>
            <a:endParaRPr lang="en-US" dirty="0"/>
          </a:p>
        </p:txBody>
      </p:sp>
      <p:sp>
        <p:nvSpPr>
          <p:cNvPr id="4" name="Action Button: Help 3">
            <a:hlinkClick r:id="" action="ppaction://noaction" highlightClick="1"/>
          </p:cNvPr>
          <p:cNvSpPr/>
          <p:nvPr/>
        </p:nvSpPr>
        <p:spPr>
          <a:xfrm>
            <a:off x="2438400" y="1981200"/>
            <a:ext cx="4038600" cy="3657600"/>
          </a:xfrm>
          <a:prstGeom prst="actionButtonHelp">
            <a:avLst/>
          </a:prstGeom>
          <a:blipFill>
            <a:blip r:embed="rId2">
              <a:extLst>
                <a:ext uri="{BEBA8EAE-BF5A-486C-A8C5-ECC9F3942E4B}">
                  <a14:imgProps xmlns:a14="http://schemas.microsoft.com/office/drawing/2010/main">
                    <a14:imgLayer r:embed="rId3">
                      <a14:imgEffect>
                        <a14:brightnessContrast bright="-30000" contrast="-25000"/>
                      </a14:imgEffect>
                    </a14:imgLayer>
                  </a14:imgProps>
                </a:ext>
              </a:extLst>
            </a:blip>
            <a:tile tx="0" ty="0" sx="100000" sy="100000" flip="none" algn="tl"/>
          </a:bli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33949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097CE78-A88D-7741-6C46-94434907A671}"/>
              </a:ext>
            </a:extLst>
          </p:cNvPr>
          <p:cNvSpPr txBox="1"/>
          <p:nvPr/>
        </p:nvSpPr>
        <p:spPr>
          <a:xfrm>
            <a:off x="381000" y="1524000"/>
            <a:ext cx="8305800" cy="4524315"/>
          </a:xfrm>
          <a:prstGeom prst="rect">
            <a:avLst/>
          </a:prstGeom>
          <a:noFill/>
        </p:spPr>
        <p:txBody>
          <a:bodyPr wrap="square">
            <a:spAutoFit/>
          </a:bodyPr>
          <a:lstStyle/>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Edgecombe County Memorial Library, NC</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Our library came onboard as a passport agency in 2017. We are in a small rural area and at that point, and still even now, there was no other passport facility in out county.  When we started offering passport services we were blown away by the response from our community. Everyone in our area that had been having to travel to other counties and people from surrounding areas where it was harder to get appointments started coming to us. Our patrons have been very appreciative, and I am constantly being thanked for offering this service for the community. For the library it has also been a boon. The increased visibility and traffic in-and-out of the library has raised public awareness of us and what we offer. The revenue for the library from the passports has also been appreciated, especially over the past few years when fewer people were venturing out. Overall, becoming a passport acceptance agency has been a huge benefit to both the library and our community.</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Brian Everett</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Reference Assistant</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Edgecombe County Memorial Library</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252-823-1141</a:t>
            </a:r>
            <a:endParaRPr lang="en-US" sz="1600" dirty="0">
              <a:effectLst/>
              <a:latin typeface="Calibri" panose="020F0502020204030204" pitchFamily="34" charset="0"/>
              <a:ea typeface="Calibri" panose="020F0502020204030204" pitchFamily="34" charset="0"/>
            </a:endParaRPr>
          </a:p>
        </p:txBody>
      </p:sp>
      <p:sp>
        <p:nvSpPr>
          <p:cNvPr id="2" name="Title 1">
            <a:extLst>
              <a:ext uri="{FF2B5EF4-FFF2-40B4-BE49-F238E27FC236}">
                <a16:creationId xmlns:a16="http://schemas.microsoft.com/office/drawing/2014/main" id="{312A5E3F-881A-FE1A-1AD7-937D16D043C8}"/>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1845135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3200" dirty="0"/>
              <a:t>Introduction</a:t>
            </a:r>
          </a:p>
        </p:txBody>
      </p:sp>
      <p:sp>
        <p:nvSpPr>
          <p:cNvPr id="4" name="TextBox 3">
            <a:extLst>
              <a:ext uri="{FF2B5EF4-FFF2-40B4-BE49-F238E27FC236}">
                <a16:creationId xmlns:a16="http://schemas.microsoft.com/office/drawing/2014/main" id="{4B5EC6C6-F5FC-075B-C924-6EE0B8F2D93D}"/>
              </a:ext>
            </a:extLst>
          </p:cNvPr>
          <p:cNvSpPr txBox="1"/>
          <p:nvPr/>
        </p:nvSpPr>
        <p:spPr>
          <a:xfrm>
            <a:off x="228600" y="1752600"/>
            <a:ext cx="8686800" cy="1323439"/>
          </a:xfrm>
          <a:prstGeom prst="rect">
            <a:avLst/>
          </a:prstGeom>
          <a:noFill/>
        </p:spPr>
        <p:txBody>
          <a:bodyPr wrap="square" rtlCol="0">
            <a:spAutoFit/>
          </a:bodyPr>
          <a:lstStyle/>
          <a:p>
            <a:pPr algn="just"/>
            <a:r>
              <a:rPr lang="en-US" sz="2000" dirty="0"/>
              <a:t>Passport Services is a directorate of the Bureau of Consular Affairs within the U. S. Department of State. Passport Services is responsible for issuing passports to eligible U. S. citizens and ensuring the integrity of the U. S. Passport.  </a:t>
            </a:r>
          </a:p>
        </p:txBody>
      </p:sp>
      <p:sp>
        <p:nvSpPr>
          <p:cNvPr id="5" name="TextBox 4">
            <a:extLst>
              <a:ext uri="{FF2B5EF4-FFF2-40B4-BE49-F238E27FC236}">
                <a16:creationId xmlns:a16="http://schemas.microsoft.com/office/drawing/2014/main" id="{E4DACB6A-9AA6-68FA-40FE-C6F9E292B0C8}"/>
              </a:ext>
            </a:extLst>
          </p:cNvPr>
          <p:cNvSpPr txBox="1"/>
          <p:nvPr/>
        </p:nvSpPr>
        <p:spPr>
          <a:xfrm>
            <a:off x="228600" y="3429000"/>
            <a:ext cx="8686800" cy="1015663"/>
          </a:xfrm>
          <a:prstGeom prst="rect">
            <a:avLst/>
          </a:prstGeom>
          <a:noFill/>
        </p:spPr>
        <p:txBody>
          <a:bodyPr wrap="square" rtlCol="0">
            <a:spAutoFit/>
          </a:bodyPr>
          <a:lstStyle/>
          <a:p>
            <a:pPr algn="just"/>
            <a:r>
              <a:rPr lang="en-US" sz="2000" dirty="0"/>
              <a:t>By statute, the Secretary of State has the authority to grant and issue U. S. Passports. Passport Services designates public sector entities to accept passport applications and ensure the integrity of the passport.</a:t>
            </a:r>
          </a:p>
        </p:txBody>
      </p:sp>
      <p:sp>
        <p:nvSpPr>
          <p:cNvPr id="6" name="TextBox 5">
            <a:extLst>
              <a:ext uri="{FF2B5EF4-FFF2-40B4-BE49-F238E27FC236}">
                <a16:creationId xmlns:a16="http://schemas.microsoft.com/office/drawing/2014/main" id="{73E8FC1E-97EE-B449-BC20-861151CAFE64}"/>
              </a:ext>
            </a:extLst>
          </p:cNvPr>
          <p:cNvSpPr txBox="1"/>
          <p:nvPr/>
        </p:nvSpPr>
        <p:spPr>
          <a:xfrm>
            <a:off x="228600" y="4876800"/>
            <a:ext cx="8305800" cy="707886"/>
          </a:xfrm>
          <a:prstGeom prst="rect">
            <a:avLst/>
          </a:prstGeom>
          <a:noFill/>
        </p:spPr>
        <p:txBody>
          <a:bodyPr wrap="square" rtlCol="0">
            <a:spAutoFit/>
          </a:bodyPr>
          <a:lstStyle/>
          <a:p>
            <a:r>
              <a:rPr lang="en-US" sz="2000" dirty="0"/>
              <a:t>Your participation in the Passport Application Acceptance Program is critical in helping us fulfill the Mission of Passport Services. </a:t>
            </a:r>
          </a:p>
        </p:txBody>
      </p:sp>
    </p:spTree>
    <p:extLst>
      <p:ext uri="{BB962C8B-B14F-4D97-AF65-F5344CB8AC3E}">
        <p14:creationId xmlns:p14="http://schemas.microsoft.com/office/powerpoint/2010/main" val="4113268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DC0174-B531-97CF-9428-0D248CE86816}"/>
              </a:ext>
            </a:extLst>
          </p:cNvPr>
          <p:cNvSpPr txBox="1"/>
          <p:nvPr/>
        </p:nvSpPr>
        <p:spPr>
          <a:xfrm>
            <a:off x="266700" y="1447800"/>
            <a:ext cx="8610600" cy="4616648"/>
          </a:xfrm>
          <a:prstGeom prst="rect">
            <a:avLst/>
          </a:prstGeom>
          <a:noFill/>
        </p:spPr>
        <p:txBody>
          <a:bodyPr wrap="square">
            <a:spAutoFit/>
          </a:bodyPr>
          <a:lstStyle/>
          <a:p>
            <a:pPr marL="0" marR="0" algn="just">
              <a:spcBef>
                <a:spcPts val="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NC Central University, NC</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Opening the Passport Office on our campus has significantly enhanced the accessibility of obtaining and renewing passports for our students, faculty, staff, and the local community. This establishment represents an asset for North Carolina Central University and strengthens our partnership with the Office of International Affairs.</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NCCU students, faculty, staff, and local community members can now conveniently apply for or renew passports in person. Our office also provides on-site photo services for passports and country-specific visas. To ensure a streamlined experience, services at our facility are available by appointment only.</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Furthermore, the in-person training, numerous passport fairs, and community outreach initiatives that we conduct are all effective advantages of having a non-postal passport facility. These efforts have allowed the NCCU Passport Office to assist countless applicants in obtaining passports.</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Beyond the convenience, this initiative also generates significant revenue for non-postal facilities. We take pride in being recognized for our effective and efficient execution of passport applications and for delivering excellent customer service.</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Thank you for your continued support.</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Porsha D. Walker NCCU Passport Services Manager</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Porsha D. Walker</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Passport Office Manager </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dirty="0">
                <a:effectLst/>
                <a:latin typeface="Calibri" panose="020F0502020204030204" pitchFamily="34" charset="0"/>
                <a:ea typeface="Calibri" panose="020F0502020204030204" pitchFamily="34" charset="0"/>
                <a:cs typeface="Calibri" panose="020F0502020204030204" pitchFamily="34" charset="0"/>
              </a:rPr>
              <a:t>Office 919-530-7272 or 919-530-7472</a:t>
            </a:r>
            <a:endParaRPr lang="en-US" sz="14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4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passportservices@nccu.edu</a:t>
            </a:r>
            <a:endParaRPr lang="en-US" sz="1400" dirty="0">
              <a:effectLst/>
              <a:latin typeface="Calibri" panose="020F0502020204030204" pitchFamily="34" charset="0"/>
              <a:ea typeface="Calibri" panose="020F0502020204030204" pitchFamily="34" charset="0"/>
            </a:endParaRPr>
          </a:p>
        </p:txBody>
      </p:sp>
      <p:sp>
        <p:nvSpPr>
          <p:cNvPr id="3" name="Title 1">
            <a:extLst>
              <a:ext uri="{FF2B5EF4-FFF2-40B4-BE49-F238E27FC236}">
                <a16:creationId xmlns:a16="http://schemas.microsoft.com/office/drawing/2014/main" id="{846DF7CE-5124-1E65-76FF-C7146735AE1E}"/>
              </a:ext>
            </a:extLst>
          </p:cNvPr>
          <p:cNvSpPr txBox="1">
            <a:spLocks/>
          </p:cNvSpPr>
          <p:nvPr/>
        </p:nvSpPr>
        <p:spPr bwMode="auto">
          <a:xfrm>
            <a:off x="1524000" y="76200"/>
            <a:ext cx="6705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normAutofit fontScale="97500" lnSpcReduction="10000"/>
          </a:bodyPr>
          <a:lstStyle>
            <a:lvl1pPr algn="l" rtl="0" eaLnBrk="1" fontAlgn="base" hangingPunct="1">
              <a:spcBef>
                <a:spcPct val="0"/>
              </a:spcBef>
              <a:spcAft>
                <a:spcPct val="0"/>
              </a:spcAft>
              <a:defRPr sz="4400" kern="1200">
                <a:solidFill>
                  <a:schemeClr val="bg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4280825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B5804BD-1F08-456B-B7AF-B318D011A46F}"/>
              </a:ext>
            </a:extLst>
          </p:cNvPr>
          <p:cNvSpPr txBox="1"/>
          <p:nvPr/>
        </p:nvSpPr>
        <p:spPr>
          <a:xfrm>
            <a:off x="266700" y="1752600"/>
            <a:ext cx="8610600" cy="4031873"/>
          </a:xfrm>
          <a:prstGeom prst="rect">
            <a:avLst/>
          </a:prstGeom>
          <a:noFill/>
        </p:spPr>
        <p:txBody>
          <a:bodyPr wrap="square">
            <a:spAutoFit/>
          </a:bodyPr>
          <a:lstStyle/>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Appalachian State University, NC</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App State became a passport acceptance facility in the summer of 2010. Over the past 13 years we have seen steady increase of applications processed, not including the pandemic years. We started out generating 12-15k in yearly revenue. Last year App State generated 26k and we are on pace this year to break 30k. App State Post Office was looking at new opportunities to generate additional income and becoming a passport acceptance facility was a great way to generate income and give a service to the University/Boone community. Because of larger cities in and around NC being unable to keep up with demand, we have had customers come to Boone from across the State. Being a passport acceptance facility is rewarding and a great way to meet new people. If anyone needs additional information about our facility you are welcome to contact me.</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Barry Stansberry</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Director</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Stansberrybi@appstate.edu</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828-262-2246</a:t>
            </a:r>
            <a:endParaRPr lang="en-US" sz="16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281FA224-A828-5FE1-8A95-28ED06C85A9C}"/>
              </a:ext>
            </a:extLst>
          </p:cNvPr>
          <p:cNvSpPr>
            <a:spLocks noGrp="1"/>
          </p:cNvSpPr>
          <p:nvPr>
            <p:ph type="title"/>
          </p:nvPr>
        </p:nvSpPr>
        <p:spPr>
          <a:xfrm>
            <a:off x="1524000" y="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2666598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8D44D5C-10EB-CC16-EC67-AC736484A06C}"/>
              </a:ext>
            </a:extLst>
          </p:cNvPr>
          <p:cNvSpPr txBox="1"/>
          <p:nvPr/>
        </p:nvSpPr>
        <p:spPr>
          <a:xfrm>
            <a:off x="228600" y="1295400"/>
            <a:ext cx="8610600" cy="5016758"/>
          </a:xfrm>
          <a:prstGeom prst="rect">
            <a:avLst/>
          </a:prstGeom>
          <a:noFill/>
        </p:spPr>
        <p:txBody>
          <a:bodyPr wrap="square">
            <a:spAutoFit/>
          </a:bodyPr>
          <a:lstStyle/>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USC Postal Service, SC</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The University of South Carolina Postal Service has been an official Acceptance Facility since June 2016.  As a US Dept Of State Acceptance Facility, it has been a huge benefit for our university community, and the public.  Not only is it a large revenue stream, but offering a service that is much needed is very rewarding.  Our staff thoroughly enjoys the interaction with each applicant.  We strive to take some time to meet the applicants while collecting their documents.  It ensures the applicant that their documents are assembled and submitted correctly.  Our volumes have increased each year, and that is credited to the customer service we provide.  Many applicants may fear the process of submitting documentation for a passport, but our staff takes pride in educating the customer about the process for a positive experience.  The support from the US Dept. of State is well appreciated also.  If there are any changes, or updates to procedures, the US Dept. of State will communicate to the acceptance facilities well in advance.  It has been a very rewarding experience by being an acceptance facility, as we continue to provide a much-needed service.</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Mike Adams</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Director – USC Postal &amp; Passport Services</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Head of Facility – USC Passport Services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Adamsmc4@mailbox.sc.edu</a:t>
            </a: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803-777-2159</a:t>
            </a:r>
            <a:endParaRPr lang="en-US" sz="16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FD8ED366-9067-A52F-6DE5-2FBB37F8FFD5}"/>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2194426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4D484E4-A78E-971E-05CD-BE486A20C6B4}"/>
              </a:ext>
            </a:extLst>
          </p:cNvPr>
          <p:cNvSpPr txBox="1"/>
          <p:nvPr/>
        </p:nvSpPr>
        <p:spPr>
          <a:xfrm>
            <a:off x="228600" y="1600200"/>
            <a:ext cx="8686800" cy="4278094"/>
          </a:xfrm>
          <a:prstGeom prst="rect">
            <a:avLst/>
          </a:prstGeom>
          <a:noFill/>
        </p:spPr>
        <p:txBody>
          <a:bodyPr wrap="square">
            <a:spAutoFit/>
          </a:bodyPr>
          <a:lstStyle/>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York County Clerk of Court, SC</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A passport acceptance facility is a great connection to the community. It provides a service that is often hard for the public to understand and gives them a direct point of contact to help with the confusion of the passport process. Most of the time people do not associate a government entity with being a help to the community, but from working in the passport office I have seen how the community positively responds to the help/ service that is provided. As an acceptance agent I feel that I am an important factor in the passport process. We are there to provide guidance and knowledge so that the general public has the means and access to obtain a passport and travel the world for various reasons. I feel that we also are a help to the US Dept of State, as we are a first line of defense in getting the correct documentation to them so that the issuance of a passport process goes more smoothly, and the processing times are not as long.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Shawna Sandifer</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Passport Program Manager</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803-909-1893</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2"/>
              </a:rPr>
              <a:t>SHAWNA.SANDIFER@YORKCOUNTYGOV.COM</a:t>
            </a:r>
            <a:endParaRPr lang="en-US" sz="16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CB1C5F8C-85AE-94A6-F913-46726AE71DEC}"/>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3767989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2E49B4-34ED-699B-7B9F-3D526F0BF181}"/>
              </a:ext>
            </a:extLst>
          </p:cNvPr>
          <p:cNvSpPr txBox="1"/>
          <p:nvPr/>
        </p:nvSpPr>
        <p:spPr>
          <a:xfrm>
            <a:off x="304800" y="1447800"/>
            <a:ext cx="8534400" cy="4524315"/>
          </a:xfrm>
          <a:prstGeom prst="rect">
            <a:avLst/>
          </a:prstGeom>
          <a:noFill/>
        </p:spPr>
        <p:txBody>
          <a:bodyPr wrap="square">
            <a:spAutoFit/>
          </a:bodyPr>
          <a:lstStyle/>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Lancaster County, SC</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b="1"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Lancaster County is proud to offer the service of Passport reception. We feel we greatly benefit the business community in providing the service to ensure that their employees have the travel documents they need for their business travels. We also aide the community in offering another office close by to process their passport documents. We have applicants from surrounding communities in neighboring states as well as our local area to make appointments for this service.</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cs typeface="Calibri" panose="020F0502020204030204" pitchFamily="34" charset="0"/>
              </a:rPr>
              <a:t>We are here to answer any questions and offer additional assistance and information in processing applicants’ passport needs. We currently offer appointments only but will be opening a “walk in” service on Wednesdays shortly.</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Kim Stroud</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Passport Program Manager</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803-416-9429</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u="sng" dirty="0">
                <a:solidFill>
                  <a:srgbClr val="0563C1"/>
                </a:solidFill>
                <a:effectLst/>
                <a:latin typeface="Calibri" panose="020F0502020204030204" pitchFamily="34" charset="0"/>
                <a:ea typeface="Calibri" panose="020F0502020204030204" pitchFamily="34" charset="0"/>
                <a:hlinkClick r:id="rId2"/>
              </a:rPr>
              <a:t>KSTROUD@LANCASTERCOUNTYSC.NET</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Jennifer Page</a:t>
            </a:r>
            <a:endParaRPr lang="en-US" sz="16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600" i="1" dirty="0">
                <a:effectLst/>
                <a:latin typeface="Calibri" panose="020F0502020204030204" pitchFamily="34" charset="0"/>
                <a:ea typeface="Calibri" panose="020F0502020204030204" pitchFamily="34" charset="0"/>
              </a:rPr>
              <a:t> 803-416-9334</a:t>
            </a:r>
            <a:endParaRPr lang="en-US" sz="16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7398512B-2B78-800A-429E-006DE07FB75E}"/>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333464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5F89C1-1544-0923-97E9-93A97EFAAAEE}"/>
              </a:ext>
            </a:extLst>
          </p:cNvPr>
          <p:cNvSpPr txBox="1"/>
          <p:nvPr/>
        </p:nvSpPr>
        <p:spPr>
          <a:xfrm>
            <a:off x="266700" y="1371600"/>
            <a:ext cx="8610600" cy="5078313"/>
          </a:xfrm>
          <a:prstGeom prst="rect">
            <a:avLst/>
          </a:prstGeom>
          <a:noFill/>
        </p:spPr>
        <p:txBody>
          <a:bodyPr wrap="square">
            <a:spAutoFit/>
          </a:bodyPr>
          <a:lstStyle/>
          <a:p>
            <a:pPr marL="0" marR="0" algn="just">
              <a:spcBef>
                <a:spcPts val="0"/>
              </a:spcBef>
              <a:spcAft>
                <a:spcPts val="0"/>
              </a:spcAft>
            </a:pPr>
            <a:r>
              <a:rPr lang="en-US" sz="1200" b="1" i="1" dirty="0">
                <a:effectLst/>
                <a:latin typeface="Calibri" panose="020F0502020204030204" pitchFamily="34" charset="0"/>
                <a:ea typeface="Calibri" panose="020F0502020204030204" pitchFamily="34" charset="0"/>
                <a:cs typeface="Calibri" panose="020F0502020204030204" pitchFamily="34" charset="0"/>
              </a:rPr>
              <a:t>Chattanooga Public Library, TN</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The Chattanooga Public Library, as a Passport Acceptance Facility, has had the privilege of providing passport services since 2006.  Through the years we have created valuable partnerships with local organizations such as La Paz Chattanooga (a Hispanic outreach and social services organization), the City of Chattanooga's Multicultural Office, Chattanooga State Community College, and the University of Tennessee at Chattanooga.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We are extremely fortunate to have a bilingual Passport Facility Manager.  We are able to reach a vastly under-served Hispanic population.  Our manager connects Hispanic passport applicants with other community services, such as Translation services and Immigration offices.  As a Spanish speaker and a library specialist, she provides important information otherwise inaccessible to them.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Through our representation at the Federal Court’s Naturalization ceremonies, we have expanded our exposure beyond the community we serve.  People come to Chattanooga to be naturalized from all over East Tennessee, and they stay in town following the ceremony to apply for a passport at our library.  Through our outreach programs we strive to reinforce our importance to the politicians who control our funding.  Providing excellent service to their constituent’s benefits everyone.  We regularly work with congressional offices to expedite passport applications for urgent travelers.  We have developed a reputation as passport problem-solvers.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Libraries have always played a vital role in the community.  By also serving as a Passport Acceptance Facility, the Chattanooga Public Library has reached a new audience.  Applicants who do not have library cards can see first-hand what our library has to offer.</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Carol Guerra 082199</a:t>
            </a:r>
          </a:p>
          <a:p>
            <a:pPr marL="0" marR="0" algn="just">
              <a:spcBef>
                <a:spcPts val="0"/>
              </a:spcBef>
              <a:spcAft>
                <a:spcPts val="0"/>
              </a:spcAft>
            </a:pPr>
            <a:r>
              <a:rPr lang="en-US" sz="1200" i="1" dirty="0">
                <a:latin typeface="Calibri" panose="020F0502020204030204" pitchFamily="34" charset="0"/>
                <a:ea typeface="Calibri" panose="020F0502020204030204" pitchFamily="34" charset="0"/>
                <a:cs typeface="Calibri" panose="020F0502020204030204" pitchFamily="34" charset="0"/>
              </a:rPr>
              <a:t>Passport </a:t>
            </a:r>
            <a:r>
              <a:rPr lang="en-US" sz="1200" i="1" dirty="0" err="1">
                <a:latin typeface="Calibri" panose="020F0502020204030204" pitchFamily="34" charset="0"/>
                <a:ea typeface="Calibri" panose="020F0502020204030204" pitchFamily="34" charset="0"/>
                <a:cs typeface="Calibri" panose="020F0502020204030204" pitchFamily="34" charset="0"/>
              </a:rPr>
              <a:t>Coodinator</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Chattanooga Public Library</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2"/>
              </a:rPr>
              <a:t>cguerra@lib.chattanooga.gov</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cs typeface="Calibri" panose="020F0502020204030204" pitchFamily="34" charset="0"/>
              </a:rPr>
              <a:t>P: 423-643-7724</a:t>
            </a:r>
            <a:endParaRPr lang="en-US" sz="1200" dirty="0">
              <a:effectLst/>
              <a:latin typeface="Calibri" panose="020F0502020204030204" pitchFamily="34" charset="0"/>
              <a:ea typeface="Calibri" panose="020F0502020204030204" pitchFamily="34" charset="0"/>
            </a:endParaRPr>
          </a:p>
          <a:p>
            <a:pPr marL="0" marR="0" algn="just">
              <a:spcBef>
                <a:spcPts val="0"/>
              </a:spcBef>
              <a:spcAft>
                <a:spcPts val="0"/>
              </a:spcAft>
            </a:pPr>
            <a:r>
              <a:rPr lang="en-US" sz="1200" i="1" dirty="0">
                <a:effectLst/>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DC0684C2-E399-9EA0-0332-0631BCE11B1D}"/>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25740920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A9806E-1AA6-1493-AAE5-3A11EA756587}"/>
              </a:ext>
            </a:extLst>
          </p:cNvPr>
          <p:cNvSpPr txBox="1"/>
          <p:nvPr/>
        </p:nvSpPr>
        <p:spPr>
          <a:xfrm>
            <a:off x="152400" y="1524000"/>
            <a:ext cx="8686800" cy="4401205"/>
          </a:xfrm>
          <a:prstGeom prst="rect">
            <a:avLst/>
          </a:prstGeom>
          <a:noFill/>
        </p:spPr>
        <p:txBody>
          <a:bodyPr wrap="square">
            <a:spAutoFit/>
          </a:bodyPr>
          <a:lstStyle/>
          <a:p>
            <a:pPr marL="0" marR="0" algn="just">
              <a:spcBef>
                <a:spcPts val="0"/>
              </a:spcBef>
              <a:spcAft>
                <a:spcPts val="0"/>
              </a:spcAft>
            </a:pPr>
            <a:r>
              <a:rPr lang="en-US" sz="1400" b="1" i="1" dirty="0">
                <a:effectLst/>
                <a:latin typeface="Calibri" panose="020F0502020204030204" pitchFamily="34" charset="0"/>
                <a:ea typeface="Calibri" panose="020F0502020204030204" pitchFamily="34" charset="0"/>
                <a:cs typeface="Calibri" panose="020F0502020204030204" pitchFamily="34" charset="0"/>
              </a:rPr>
              <a:t>Spartanburg County Public Library, SC</a:t>
            </a:r>
          </a:p>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endParaRPr>
          </a:p>
          <a:p>
            <a:pPr marL="0" marR="0"/>
            <a:r>
              <a:rPr lang="en-US" sz="1400" i="1" dirty="0">
                <a:effectLst/>
                <a:latin typeface="Calibri" panose="020F0502020204030204" pitchFamily="34" charset="0"/>
                <a:ea typeface="Calibri" panose="020F0502020204030204" pitchFamily="34" charset="0"/>
                <a:cs typeface="Calibri" panose="020F0502020204030204" pitchFamily="34" charset="0"/>
              </a:rPr>
              <a:t>Spartanburg County Public Libraries becoming a passport acceptance facility has been a beneficial opportunity for the library and, most importantly, the people of Spartanburg County. Over the last several years the number of patrons looking to apply for passports has steadily increased. Accepting passport applications at the library has helped us provide an additional avenue to meet this additional community need. The program has helped bring in new patrons and introduced them to the variety of services and programming the library offers before and after they go through the passport acceptance process.  </a:t>
            </a:r>
          </a:p>
          <a:p>
            <a:pPr marL="0" marR="0"/>
            <a:endParaRPr lang="en-US" sz="1400" dirty="0">
              <a:effectLst/>
              <a:latin typeface="Calibri" panose="020F0502020204030204" pitchFamily="34" charset="0"/>
              <a:ea typeface="Calibri" panose="020F0502020204030204" pitchFamily="34" charset="0"/>
            </a:endParaRPr>
          </a:p>
          <a:p>
            <a:pPr marL="0" marR="0"/>
            <a:r>
              <a:rPr lang="en-US" sz="1400" i="1" dirty="0">
                <a:effectLst/>
                <a:latin typeface="Calibri" panose="020F0502020204030204" pitchFamily="34" charset="0"/>
                <a:ea typeface="Calibri" panose="020F0502020204030204" pitchFamily="34" charset="0"/>
                <a:cs typeface="Calibri" panose="020F0502020204030204" pitchFamily="34" charset="0"/>
              </a:rPr>
              <a:t>Since the program began at the library it has steadily grown from two agents to a team of five agents, and soon to be seven agents. The program has become a fixture of the Information Services department and become a consideration for the department’s long-term strategic planning. This past fiscal year the program earned $52,515.20 which helped offset mailing, supply, administrative, and other operational costs. Spartanburg County Public Libraries has fully embraced passport acceptance services and is glad to continue providing these services to the community.  </a:t>
            </a:r>
          </a:p>
          <a:p>
            <a:pPr marL="0" marR="0"/>
            <a:endParaRPr lang="en-US" sz="1400" dirty="0">
              <a:effectLst/>
              <a:latin typeface="Calibri" panose="020F0502020204030204" pitchFamily="34" charset="0"/>
              <a:ea typeface="Calibri" panose="020F0502020204030204" pitchFamily="34" charset="0"/>
            </a:endParaRPr>
          </a:p>
          <a:p>
            <a:pPr marL="0" marR="0"/>
            <a:r>
              <a:rPr lang="en-US" sz="1400" i="1" dirty="0">
                <a:effectLst/>
                <a:latin typeface="Calibri" panose="020F0502020204030204" pitchFamily="34" charset="0"/>
                <a:ea typeface="Calibri" panose="020F0502020204030204" pitchFamily="34" charset="0"/>
                <a:cs typeface="Calibri" panose="020F0502020204030204" pitchFamily="34" charset="0"/>
              </a:rPr>
              <a:t>John Fowler</a:t>
            </a:r>
          </a:p>
          <a:p>
            <a:pPr marL="0" marR="0"/>
            <a:r>
              <a:rPr lang="en-US" sz="1400" i="1" dirty="0">
                <a:effectLst/>
                <a:latin typeface="Calibri" panose="020F0502020204030204" pitchFamily="34" charset="0"/>
                <a:ea typeface="Calibri" panose="020F0502020204030204" pitchFamily="34" charset="0"/>
                <a:cs typeface="Calibri" panose="020F0502020204030204" pitchFamily="34" charset="0"/>
              </a:rPr>
              <a:t>Assistant Director of Information Services                                                                </a:t>
            </a:r>
          </a:p>
          <a:p>
            <a:pPr marL="0" marR="0"/>
            <a:r>
              <a:rPr lang="en-US" sz="1400" i="1" dirty="0">
                <a:effectLst/>
                <a:latin typeface="Calibri" panose="020F0502020204030204" pitchFamily="34" charset="0"/>
                <a:ea typeface="Calibri" panose="020F0502020204030204" pitchFamily="34" charset="0"/>
                <a:cs typeface="Calibri" panose="020F0502020204030204" pitchFamily="34" charset="0"/>
              </a:rPr>
              <a:t>Spartanburg County Public Libraries</a:t>
            </a:r>
            <a:br>
              <a:rPr lang="en-US" sz="1400" i="1" dirty="0">
                <a:effectLst/>
                <a:latin typeface="Calibri" panose="020F0502020204030204" pitchFamily="34" charset="0"/>
                <a:ea typeface="Calibri" panose="020F0502020204030204" pitchFamily="34" charset="0"/>
                <a:cs typeface="Calibri" panose="020F0502020204030204" pitchFamily="34" charset="0"/>
              </a:rPr>
            </a:br>
            <a:r>
              <a:rPr lang="en-US" sz="1400" i="1" dirty="0">
                <a:effectLst/>
                <a:latin typeface="Calibri" panose="020F0502020204030204" pitchFamily="34" charset="0"/>
                <a:ea typeface="Calibri" panose="020F0502020204030204" pitchFamily="34" charset="0"/>
                <a:cs typeface="Calibri" panose="020F0502020204030204" pitchFamily="34" charset="0"/>
              </a:rPr>
              <a:t>(864) 285-9154, ext. 9154                                                                                     </a:t>
            </a:r>
          </a:p>
          <a:p>
            <a:pPr marL="0" marR="0"/>
            <a:r>
              <a:rPr lang="en-US" sz="1400" u="sng" dirty="0">
                <a:solidFill>
                  <a:srgbClr val="0563C1"/>
                </a:solidFill>
                <a:effectLst/>
                <a:latin typeface="Calibri" panose="020F0502020204030204" pitchFamily="34" charset="0"/>
                <a:ea typeface="Calibri" panose="020F0502020204030204" pitchFamily="34" charset="0"/>
                <a:hlinkClick r:id="rId2"/>
              </a:rPr>
              <a:t>www.spartanburglibraries.org</a:t>
            </a:r>
            <a:endParaRPr lang="en-US" sz="1400" dirty="0">
              <a:effectLst/>
              <a:latin typeface="Calibri" panose="020F0502020204030204" pitchFamily="34" charset="0"/>
              <a:ea typeface="Calibri" panose="020F0502020204030204" pitchFamily="34" charset="0"/>
            </a:endParaRPr>
          </a:p>
        </p:txBody>
      </p:sp>
      <p:sp>
        <p:nvSpPr>
          <p:cNvPr id="4" name="Title 1">
            <a:extLst>
              <a:ext uri="{FF2B5EF4-FFF2-40B4-BE49-F238E27FC236}">
                <a16:creationId xmlns:a16="http://schemas.microsoft.com/office/drawing/2014/main" id="{28F01839-822B-37A0-FFC7-ECF32F7FC829}"/>
              </a:ext>
            </a:extLst>
          </p:cNvPr>
          <p:cNvSpPr>
            <a:spLocks noGrp="1"/>
          </p:cNvSpPr>
          <p:nvPr>
            <p:ph type="title"/>
          </p:nvPr>
        </p:nvSpPr>
        <p:spPr>
          <a:xfrm>
            <a:off x="1524000" y="76200"/>
            <a:ext cx="6705600" cy="1143000"/>
          </a:xfrm>
        </p:spPr>
        <p:txBody>
          <a:bodyPr>
            <a:normAutofit fontScale="90000"/>
          </a:bodyPr>
          <a:lstStyle/>
          <a:p>
            <a:pPr algn="ctr"/>
            <a:r>
              <a:rPr lang="en-US" sz="3600" b="1" dirty="0"/>
              <a:t>Non-Postal </a:t>
            </a:r>
            <a:br>
              <a:rPr lang="en-US" sz="3600" b="1" dirty="0"/>
            </a:br>
            <a:r>
              <a:rPr lang="en-US" sz="3600" b="1" dirty="0"/>
              <a:t>Acceptance Facility Endorsements</a:t>
            </a:r>
            <a:endParaRPr lang="en-US" sz="3600" dirty="0"/>
          </a:p>
        </p:txBody>
      </p:sp>
    </p:spTree>
    <p:extLst>
      <p:ext uri="{BB962C8B-B14F-4D97-AF65-F5344CB8AC3E}">
        <p14:creationId xmlns:p14="http://schemas.microsoft.com/office/powerpoint/2010/main" val="41310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38100"/>
            <a:ext cx="7162800" cy="1143000"/>
          </a:xfrm>
        </p:spPr>
        <p:txBody>
          <a:bodyPr/>
          <a:lstStyle/>
          <a:p>
            <a:r>
              <a:rPr lang="en-US" dirty="0"/>
              <a:t>Mission of Passport Services</a:t>
            </a:r>
          </a:p>
        </p:txBody>
      </p:sp>
      <p:sp>
        <p:nvSpPr>
          <p:cNvPr id="3" name="TextBox 2">
            <a:extLst>
              <a:ext uri="{FF2B5EF4-FFF2-40B4-BE49-F238E27FC236}">
                <a16:creationId xmlns:a16="http://schemas.microsoft.com/office/drawing/2014/main" id="{A34E1B45-82EC-588D-397D-93C86FBA1F4D}"/>
              </a:ext>
            </a:extLst>
          </p:cNvPr>
          <p:cNvSpPr txBox="1"/>
          <p:nvPr/>
        </p:nvSpPr>
        <p:spPr>
          <a:xfrm>
            <a:off x="495300" y="2209800"/>
            <a:ext cx="8153400" cy="2554545"/>
          </a:xfrm>
          <a:prstGeom prst="rect">
            <a:avLst/>
          </a:prstGeom>
          <a:noFill/>
        </p:spPr>
        <p:txBody>
          <a:bodyPr wrap="square" rtlCol="0">
            <a:spAutoFit/>
          </a:bodyPr>
          <a:lstStyle/>
          <a:p>
            <a:pPr algn="just"/>
            <a:r>
              <a:rPr lang="en-US" sz="2000" dirty="0"/>
              <a:t>The mission of Passport Services is to issue secure travel documents while providing the highest level of customer service, professionalism and integrity. This is accomplished through the regional passport agencies and network of approximately 7460 public sector offices throughout the United States and its Territories, that are designated to accept passport applications. These offices are referred to as “Passport Acceptance Facilities” and are a critical component of the Passport Acceptance Program. </a:t>
            </a:r>
          </a:p>
        </p:txBody>
      </p:sp>
    </p:spTree>
    <p:extLst>
      <p:ext uri="{BB962C8B-B14F-4D97-AF65-F5344CB8AC3E}">
        <p14:creationId xmlns:p14="http://schemas.microsoft.com/office/powerpoint/2010/main" val="434802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6454140" cy="1143000"/>
          </a:xfrm>
        </p:spPr>
        <p:txBody>
          <a:bodyPr/>
          <a:lstStyle/>
          <a:p>
            <a:r>
              <a:rPr lang="en-US" dirty="0"/>
              <a:t>Passport Services Network</a:t>
            </a:r>
          </a:p>
        </p:txBody>
      </p:sp>
      <p:sp>
        <p:nvSpPr>
          <p:cNvPr id="3" name="TextBox 2">
            <a:extLst>
              <a:ext uri="{FF2B5EF4-FFF2-40B4-BE49-F238E27FC236}">
                <a16:creationId xmlns:a16="http://schemas.microsoft.com/office/drawing/2014/main" id="{11EF763D-644D-FCB3-A339-CE5C06695D26}"/>
              </a:ext>
            </a:extLst>
          </p:cNvPr>
          <p:cNvSpPr txBox="1"/>
          <p:nvPr/>
        </p:nvSpPr>
        <p:spPr>
          <a:xfrm>
            <a:off x="459022" y="1600200"/>
            <a:ext cx="8458200" cy="1015663"/>
          </a:xfrm>
          <a:prstGeom prst="rect">
            <a:avLst/>
          </a:prstGeom>
          <a:noFill/>
        </p:spPr>
        <p:txBody>
          <a:bodyPr wrap="square" rtlCol="0">
            <a:spAutoFit/>
          </a:bodyPr>
          <a:lstStyle/>
          <a:p>
            <a:pPr algn="just"/>
            <a:r>
              <a:rPr lang="en-US" sz="2000" dirty="0"/>
              <a:t>Passport Services is comprised of the regional passport agencies and centers, the headquarters office in Washington, DC, and two customer contact centers in Lansing Michigan and Phoenix Arizona. </a:t>
            </a:r>
          </a:p>
        </p:txBody>
      </p:sp>
      <p:sp>
        <p:nvSpPr>
          <p:cNvPr id="5" name="TextBox 4">
            <a:extLst>
              <a:ext uri="{FF2B5EF4-FFF2-40B4-BE49-F238E27FC236}">
                <a16:creationId xmlns:a16="http://schemas.microsoft.com/office/drawing/2014/main" id="{A7D5EA5D-CD73-2034-6DD2-46782FB612C3}"/>
              </a:ext>
            </a:extLst>
          </p:cNvPr>
          <p:cNvSpPr txBox="1"/>
          <p:nvPr/>
        </p:nvSpPr>
        <p:spPr>
          <a:xfrm>
            <a:off x="459022" y="2996863"/>
            <a:ext cx="8431696" cy="2862322"/>
          </a:xfrm>
          <a:prstGeom prst="rect">
            <a:avLst/>
          </a:prstGeom>
          <a:noFill/>
        </p:spPr>
        <p:txBody>
          <a:bodyPr wrap="square" rtlCol="0">
            <a:spAutoFit/>
          </a:bodyPr>
          <a:lstStyle/>
          <a:p>
            <a:pPr algn="just"/>
            <a:r>
              <a:rPr lang="en-US" sz="2000" dirty="0"/>
              <a:t>Servicing U. S. citizens are approximately 7460 conveniently located passport acceptance facilities nationwide. The vast majority of customers who apply for a passport do so in-person at a passport acceptance facility near where thy live or work. It is through these facilities and their passport acceptance agents, that the Department of State is able to provide quality service to our customers efficiently and effectively. In addition to the passport acceptance facilities, customers traveling with two weeks or less may apply in-person at one of our regional passport agencies or centers located strategically throughout the country. </a:t>
            </a:r>
          </a:p>
        </p:txBody>
      </p:sp>
    </p:spTree>
    <p:extLst>
      <p:ext uri="{BB962C8B-B14F-4D97-AF65-F5344CB8AC3E}">
        <p14:creationId xmlns:p14="http://schemas.microsoft.com/office/powerpoint/2010/main" val="4045125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33972"/>
            <a:ext cx="7292340" cy="1143000"/>
          </a:xfrm>
        </p:spPr>
        <p:txBody>
          <a:bodyPr/>
          <a:lstStyle/>
          <a:p>
            <a:r>
              <a:rPr lang="en-US" dirty="0"/>
              <a:t>Passport Agencies and Centers</a:t>
            </a:r>
          </a:p>
        </p:txBody>
      </p:sp>
      <p:sp>
        <p:nvSpPr>
          <p:cNvPr id="3" name="TextBox 2">
            <a:extLst>
              <a:ext uri="{FF2B5EF4-FFF2-40B4-BE49-F238E27FC236}">
                <a16:creationId xmlns:a16="http://schemas.microsoft.com/office/drawing/2014/main" id="{A7A56253-649B-47B4-6447-45545BCCBC87}"/>
              </a:ext>
            </a:extLst>
          </p:cNvPr>
          <p:cNvSpPr txBox="1"/>
          <p:nvPr/>
        </p:nvSpPr>
        <p:spPr>
          <a:xfrm>
            <a:off x="228600" y="1295400"/>
            <a:ext cx="8763000" cy="1015663"/>
          </a:xfrm>
          <a:prstGeom prst="rect">
            <a:avLst/>
          </a:prstGeom>
          <a:noFill/>
        </p:spPr>
        <p:txBody>
          <a:bodyPr wrap="square" rtlCol="0">
            <a:spAutoFit/>
          </a:bodyPr>
          <a:lstStyle/>
          <a:p>
            <a:pPr algn="just"/>
            <a:r>
              <a:rPr lang="en-US" sz="2000" dirty="0"/>
              <a:t>There are 28 strategically located passport agencies throughout the United States, as well as five high-volume passport centers, two printing facilities and one Special Issuance Agency.</a:t>
            </a:r>
          </a:p>
        </p:txBody>
      </p:sp>
      <p:pic>
        <p:nvPicPr>
          <p:cNvPr id="4" name="Picture 3">
            <a:extLst>
              <a:ext uri="{FF2B5EF4-FFF2-40B4-BE49-F238E27FC236}">
                <a16:creationId xmlns:a16="http://schemas.microsoft.com/office/drawing/2014/main" id="{01AEFEAD-07D3-AA7E-BE61-4983704422CB}"/>
              </a:ext>
            </a:extLst>
          </p:cNvPr>
          <p:cNvPicPr>
            <a:picLocks noChangeAspect="1"/>
          </p:cNvPicPr>
          <p:nvPr/>
        </p:nvPicPr>
        <p:blipFill>
          <a:blip r:embed="rId2" cstate="print">
            <a:lum contrast="30000"/>
          </a:blip>
          <a:stretch>
            <a:fillRect/>
          </a:stretch>
        </p:blipFill>
        <p:spPr>
          <a:xfrm>
            <a:off x="1457632" y="2329491"/>
            <a:ext cx="5936226" cy="3898122"/>
          </a:xfrm>
          <a:prstGeom prst="rect">
            <a:avLst/>
          </a:prstGeom>
          <a:ln w="12700">
            <a:solidFill>
              <a:schemeClr val="tx1"/>
            </a:solidFill>
          </a:ln>
        </p:spPr>
      </p:pic>
    </p:spTree>
    <p:extLst>
      <p:ext uri="{BB962C8B-B14F-4D97-AF65-F5344CB8AC3E}">
        <p14:creationId xmlns:p14="http://schemas.microsoft.com/office/powerpoint/2010/main" val="15760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6225540" cy="1143000"/>
          </a:xfrm>
        </p:spPr>
        <p:txBody>
          <a:bodyPr/>
          <a:lstStyle/>
          <a:p>
            <a:r>
              <a:rPr lang="en-US" dirty="0"/>
              <a:t>Did you know?</a:t>
            </a:r>
          </a:p>
        </p:txBody>
      </p:sp>
      <p:sp>
        <p:nvSpPr>
          <p:cNvPr id="3" name="TextBox 2">
            <a:extLst>
              <a:ext uri="{FF2B5EF4-FFF2-40B4-BE49-F238E27FC236}">
                <a16:creationId xmlns:a16="http://schemas.microsoft.com/office/drawing/2014/main" id="{2D23998C-3625-61C2-88F3-0DBFFBA8EA50}"/>
              </a:ext>
            </a:extLst>
          </p:cNvPr>
          <p:cNvSpPr txBox="1"/>
          <p:nvPr/>
        </p:nvSpPr>
        <p:spPr>
          <a:xfrm>
            <a:off x="501015" y="1752600"/>
            <a:ext cx="8141970" cy="3785652"/>
          </a:xfrm>
          <a:prstGeom prst="rect">
            <a:avLst/>
          </a:prstGeom>
          <a:noFill/>
        </p:spPr>
        <p:txBody>
          <a:bodyPr wrap="square" rtlCol="0">
            <a:spAutoFit/>
          </a:bodyPr>
          <a:lstStyle/>
          <a:p>
            <a:pPr marL="285750" indent="-285750" algn="just">
              <a:buFont typeface="Arial" panose="020B0604020202020204" pitchFamily="34" charset="0"/>
              <a:buChar char="•"/>
            </a:pPr>
            <a:r>
              <a:rPr lang="en-US" sz="2000" dirty="0"/>
              <a:t>For Americans traveling outside the United States, the U. S. Passport is the only singular document that serves as both identification and proof of U. S. citizenship and is recognized around the world. </a:t>
            </a:r>
          </a:p>
          <a:p>
            <a:pPr algn="just"/>
            <a:endParaRPr lang="en-US" sz="2000" dirty="0"/>
          </a:p>
          <a:p>
            <a:pPr marL="285750" indent="-285750" algn="just">
              <a:buFont typeface="Arial" panose="020B0604020202020204" pitchFamily="34" charset="0"/>
              <a:buChar char="•"/>
            </a:pPr>
            <a:r>
              <a:rPr lang="en-US" sz="2000" dirty="0"/>
              <a:t>During fiscal year 2022 approximately 1 million travelers had their passport application accepted from acceptance facilities that were located across the Charleston passport Center’s four-state region of Kentucky, North Carolina, South Carolina and Tennessee.</a:t>
            </a:r>
          </a:p>
          <a:p>
            <a:pPr algn="just"/>
            <a:endParaRPr lang="en-US" sz="2000" dirty="0"/>
          </a:p>
          <a:p>
            <a:pPr marL="285750" indent="-285750" algn="just">
              <a:buFont typeface="Arial" panose="020B0604020202020204" pitchFamily="34" charset="0"/>
              <a:buChar char="•"/>
            </a:pPr>
            <a:r>
              <a:rPr lang="en-US" sz="2000" dirty="0"/>
              <a:t>The demand for passports are projected to remain at a steady incline annually. </a:t>
            </a:r>
          </a:p>
        </p:txBody>
      </p:sp>
    </p:spTree>
    <p:extLst>
      <p:ext uri="{BB962C8B-B14F-4D97-AF65-F5344CB8AC3E}">
        <p14:creationId xmlns:p14="http://schemas.microsoft.com/office/powerpoint/2010/main" val="329892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3060" y="76200"/>
            <a:ext cx="7292340" cy="1143000"/>
          </a:xfrm>
        </p:spPr>
        <p:txBody>
          <a:bodyPr/>
          <a:lstStyle/>
          <a:p>
            <a:r>
              <a:rPr lang="en-US" dirty="0"/>
              <a:t>How do I benefit?</a:t>
            </a:r>
          </a:p>
        </p:txBody>
      </p:sp>
      <p:sp>
        <p:nvSpPr>
          <p:cNvPr id="4" name="TextBox 3">
            <a:extLst>
              <a:ext uri="{FF2B5EF4-FFF2-40B4-BE49-F238E27FC236}">
                <a16:creationId xmlns:a16="http://schemas.microsoft.com/office/drawing/2014/main" id="{84520C91-0E38-AA38-D6A8-79F637232515}"/>
              </a:ext>
            </a:extLst>
          </p:cNvPr>
          <p:cNvSpPr txBox="1"/>
          <p:nvPr/>
        </p:nvSpPr>
        <p:spPr>
          <a:xfrm>
            <a:off x="609600" y="1655326"/>
            <a:ext cx="8229600" cy="3754874"/>
          </a:xfrm>
          <a:prstGeom prst="rect">
            <a:avLst/>
          </a:prstGeom>
          <a:noFill/>
        </p:spPr>
        <p:txBody>
          <a:bodyPr wrap="square" rtlCol="0">
            <a:spAutoFit/>
          </a:bodyPr>
          <a:lstStyle/>
          <a:p>
            <a:pPr marL="285750" indent="-285750">
              <a:buFont typeface="Arial" panose="020B0604020202020204" pitchFamily="34" charset="0"/>
              <a:buChar char="•"/>
            </a:pPr>
            <a:r>
              <a:rPr lang="en-US" sz="2000" dirty="0"/>
              <a:t>Providing a vital service in your community of fellow Americans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Retaining the $35.00* acceptance fee for each passport application</a:t>
            </a:r>
          </a:p>
          <a:p>
            <a:endParaRPr lang="en-US" sz="2000" dirty="0"/>
          </a:p>
          <a:p>
            <a:pPr marL="285750" indent="-285750">
              <a:buFont typeface="Arial" panose="020B0604020202020204" pitchFamily="34" charset="0"/>
              <a:buChar char="•"/>
            </a:pPr>
            <a:r>
              <a:rPr lang="en-US" sz="2000" dirty="0"/>
              <a:t>Building relationships with Congressional offices and staffers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Also creating possibilities of partnering with USCIS to provide passport information to newly naturalized citizens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Working with local colleges/universities to provide passport acceptance opportunities to students with passport fairs </a:t>
            </a:r>
          </a:p>
          <a:p>
            <a:endParaRPr lang="en-US" dirty="0"/>
          </a:p>
        </p:txBody>
      </p:sp>
      <p:sp>
        <p:nvSpPr>
          <p:cNvPr id="5" name="TextBox 4">
            <a:extLst>
              <a:ext uri="{FF2B5EF4-FFF2-40B4-BE49-F238E27FC236}">
                <a16:creationId xmlns:a16="http://schemas.microsoft.com/office/drawing/2014/main" id="{12B15A7D-8544-2DC3-A192-1ACDD496A42B}"/>
              </a:ext>
            </a:extLst>
          </p:cNvPr>
          <p:cNvSpPr txBox="1"/>
          <p:nvPr/>
        </p:nvSpPr>
        <p:spPr>
          <a:xfrm>
            <a:off x="304800" y="5410200"/>
            <a:ext cx="8077200" cy="646331"/>
          </a:xfrm>
          <a:prstGeom prst="rect">
            <a:avLst/>
          </a:prstGeom>
          <a:noFill/>
        </p:spPr>
        <p:txBody>
          <a:bodyPr wrap="square" rtlCol="0">
            <a:spAutoFit/>
          </a:bodyPr>
          <a:lstStyle/>
          <a:p>
            <a:pPr algn="ctr"/>
            <a:endParaRPr lang="en-US" dirty="0"/>
          </a:p>
          <a:p>
            <a:pPr algn="ctr"/>
            <a:r>
              <a:rPr lang="en-US" dirty="0"/>
              <a:t>*The acceptance fee is subject to change.</a:t>
            </a:r>
          </a:p>
        </p:txBody>
      </p:sp>
    </p:spTree>
    <p:extLst>
      <p:ext uri="{BB962C8B-B14F-4D97-AF65-F5344CB8AC3E}">
        <p14:creationId xmlns:p14="http://schemas.microsoft.com/office/powerpoint/2010/main" val="311104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0391"/>
            <a:ext cx="7520940" cy="1143000"/>
          </a:xfrm>
        </p:spPr>
        <p:txBody>
          <a:bodyPr>
            <a:normAutofit/>
          </a:bodyPr>
          <a:lstStyle/>
          <a:p>
            <a:r>
              <a:rPr lang="en-US" sz="3600" dirty="0"/>
              <a:t>How Does This All Work?</a:t>
            </a:r>
          </a:p>
        </p:txBody>
      </p:sp>
      <p:sp>
        <p:nvSpPr>
          <p:cNvPr id="3" name="TextBox 2">
            <a:extLst>
              <a:ext uri="{FF2B5EF4-FFF2-40B4-BE49-F238E27FC236}">
                <a16:creationId xmlns:a16="http://schemas.microsoft.com/office/drawing/2014/main" id="{E3B1D93D-5A84-36FC-8B37-76CB9F6CA080}"/>
              </a:ext>
            </a:extLst>
          </p:cNvPr>
          <p:cNvSpPr txBox="1"/>
          <p:nvPr/>
        </p:nvSpPr>
        <p:spPr>
          <a:xfrm>
            <a:off x="844826" y="1524000"/>
            <a:ext cx="7520939" cy="4318875"/>
          </a:xfrm>
          <a:prstGeom prst="rect">
            <a:avLst/>
          </a:prstGeom>
          <a:noFill/>
        </p:spPr>
        <p:txBody>
          <a:bodyPr wrap="square" rtlCol="0">
            <a:spAutoFit/>
          </a:bodyPr>
          <a:lstStyle/>
          <a:p>
            <a:pPr marL="0" marR="0" algn="just">
              <a:lnSpc>
                <a:spcPct val="115000"/>
              </a:lnSpc>
              <a:spcBef>
                <a:spcPts val="0"/>
              </a:spcBef>
              <a:spcAft>
                <a:spcPts val="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The following is an overview of a typical first-time routine passport applicant’s process from start to finish.  Some stages of the process may differ depending on workload, location, or other factors.</a:t>
            </a:r>
          </a:p>
          <a:p>
            <a:pPr marL="0" marR="0" algn="just">
              <a:lnSpc>
                <a:spcPct val="115000"/>
              </a:lnSpc>
              <a:spcBef>
                <a:spcPts val="0"/>
              </a:spcBef>
              <a:spcAft>
                <a:spcPts val="0"/>
              </a:spcAft>
              <a:tabLst>
                <a:tab pos="1924050" algn="l"/>
              </a:tabLst>
            </a:pPr>
            <a:endParaRPr lang="en-US"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R="0" lvl="0" algn="just">
              <a:lnSpc>
                <a:spcPct val="115000"/>
              </a:lnSpc>
              <a:spcBef>
                <a:spcPts val="0"/>
              </a:spcBef>
              <a:spcAft>
                <a:spcPts val="600"/>
              </a:spcAft>
              <a:tabLst>
                <a:tab pos="1924050" algn="l"/>
              </a:tabLst>
            </a:pP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 customer comes into an acceptance facility to apply for a U.S. passport. The Acceptance Agent collects the completed Form </a:t>
            </a:r>
            <a:r>
              <a:rPr lang="en-US" sz="2000" i="1" dirty="0">
                <a:effectLst/>
                <a:latin typeface="Calibri" panose="020F0502020204030204" pitchFamily="34" charset="0"/>
                <a:ea typeface="Times New Roman" panose="02020603050405020304" pitchFamily="18" charset="0"/>
                <a:cs typeface="Times New Roman" panose="02020603050405020304" pitchFamily="18" charset="0"/>
              </a:rPr>
              <a:t>DS-11, Application for a U.S. Passport</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 a 2”x2” passport photograph, a certified U.S. birth certificate as evidence of U.S. citizenship, a driver’s license as evidence of identity (with accompanying photocopy), and two checks for payment: one to the acceptance facility for accepting the application, and another made out to the U.S. Department of State for the passport fees. </a:t>
            </a:r>
          </a:p>
        </p:txBody>
      </p:sp>
      <p:sp>
        <p:nvSpPr>
          <p:cNvPr id="4" name="TextBox 3">
            <a:extLst>
              <a:ext uri="{FF2B5EF4-FFF2-40B4-BE49-F238E27FC236}">
                <a16:creationId xmlns:a16="http://schemas.microsoft.com/office/drawing/2014/main" id="{A3DD8C9A-0F03-7BDD-971E-E64D054053AE}"/>
              </a:ext>
            </a:extLst>
          </p:cNvPr>
          <p:cNvSpPr txBox="1"/>
          <p:nvPr/>
        </p:nvSpPr>
        <p:spPr>
          <a:xfrm>
            <a:off x="387626" y="2971800"/>
            <a:ext cx="457200"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54636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299AA-EE05-E490-23CF-56600D9E1C75}"/>
              </a:ext>
            </a:extLst>
          </p:cNvPr>
          <p:cNvSpPr>
            <a:spLocks noGrp="1"/>
          </p:cNvSpPr>
          <p:nvPr>
            <p:ph type="title"/>
          </p:nvPr>
        </p:nvSpPr>
        <p:spPr>
          <a:xfrm>
            <a:off x="1828800" y="76200"/>
            <a:ext cx="6248400" cy="1143000"/>
          </a:xfrm>
        </p:spPr>
        <p:txBody>
          <a:bodyPr/>
          <a:lstStyle/>
          <a:p>
            <a:r>
              <a:rPr lang="en-US" dirty="0"/>
              <a:t>Accepting Applications</a:t>
            </a:r>
          </a:p>
        </p:txBody>
      </p:sp>
      <p:pic>
        <p:nvPicPr>
          <p:cNvPr id="1026" name="Picture 2">
            <a:extLst>
              <a:ext uri="{FF2B5EF4-FFF2-40B4-BE49-F238E27FC236}">
                <a16:creationId xmlns:a16="http://schemas.microsoft.com/office/drawing/2014/main" id="{FBAA4BDF-827F-AB68-B6A1-E931149C96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6400800" cy="35972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693482524"/>
      </p:ext>
    </p:extLst>
  </p:cSld>
  <p:clrMapOvr>
    <a:masterClrMapping/>
  </p:clrMapOvr>
</p:sld>
</file>

<file path=ppt/theme/theme1.xml><?xml version="1.0" encoding="utf-8"?>
<a:theme xmlns:a="http://schemas.openxmlformats.org/drawingml/2006/main" name="5_NPIC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NPIC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NPIC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NPIC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NPIC 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1A4DA7255B28B4694770A53A5539B38" ma:contentTypeVersion="17" ma:contentTypeDescription="Create a new document." ma:contentTypeScope="" ma:versionID="0d3066f83a036a6deb4cd7f26147fd74">
  <xsd:schema xmlns:xsd="http://www.w3.org/2001/XMLSchema" xmlns:xs="http://www.w3.org/2001/XMLSchema" xmlns:p="http://schemas.microsoft.com/office/2006/metadata/properties" xmlns:ns2="1e06914f-44e5-4d7d-a5ff-3a28c6f4b369" xmlns:ns3="dad4a9f3-2e1e-4919-874f-bf91ce1ba52a" targetNamespace="http://schemas.microsoft.com/office/2006/metadata/properties" ma:root="true" ma:fieldsID="bdc72a17471b622ed723fdc382508382" ns2:_="" ns3:_="">
    <xsd:import namespace="1e06914f-44e5-4d7d-a5ff-3a28c6f4b369"/>
    <xsd:import namespace="dad4a9f3-2e1e-4919-874f-bf91ce1ba5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6914f-44e5-4d7d-a5ff-3a28c6f4b3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cbd9582-b7ae-4246-a421-b670bf08145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d4a9f3-2e1e-4919-874f-bf91ce1ba52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a88b5c4-dc14-4933-8131-4df58965bb75}" ma:internalName="TaxCatchAll" ma:showField="CatchAllData" ma:web="dad4a9f3-2e1e-4919-874f-bf91ce1ba52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e06914f-44e5-4d7d-a5ff-3a28c6f4b369">
      <Terms xmlns="http://schemas.microsoft.com/office/infopath/2007/PartnerControls"/>
    </lcf76f155ced4ddcb4097134ff3c332f>
    <TaxCatchAll xmlns="dad4a9f3-2e1e-4919-874f-bf91ce1ba52a"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0B86B27B-6812-411F-BFFF-4C4C56F87E59}"/>
</file>

<file path=customXml/itemProps2.xml><?xml version="1.0" encoding="utf-8"?>
<ds:datastoreItem xmlns:ds="http://schemas.openxmlformats.org/officeDocument/2006/customXml" ds:itemID="{1EE7AF53-5FD9-49EF-BF34-E8F09BCCB846}">
  <ds:schemaRefs>
    <ds:schemaRef ds:uri="http://schemas.microsoft.com/sharepoint/v3/contenttype/forms"/>
  </ds:schemaRefs>
</ds:datastoreItem>
</file>

<file path=customXml/itemProps3.xml><?xml version="1.0" encoding="utf-8"?>
<ds:datastoreItem xmlns:ds="http://schemas.openxmlformats.org/officeDocument/2006/customXml" ds:itemID="{6681160A-530E-4E5F-B08C-C8E69B25BA60}">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53a478d8-b2f7-4304-a9c7-babb8ce13e3c"/>
    <ds:schemaRef ds:uri="http://www.w3.org/XML/1998/namespace"/>
  </ds:schemaRefs>
</ds:datastoreItem>
</file>

<file path=customXml/itemProps4.xml><?xml version="1.0" encoding="utf-8"?>
<ds:datastoreItem xmlns:ds="http://schemas.openxmlformats.org/officeDocument/2006/customXml" ds:itemID="{2F4F116B-EB3F-4EBF-8138-82DE185C091A}">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NPIC Training</Template>
  <TotalTime>0</TotalTime>
  <Words>3304</Words>
  <Application>Microsoft Macintosh PowerPoint</Application>
  <PresentationFormat>On-screen Show (4:3)</PresentationFormat>
  <Paragraphs>202</Paragraphs>
  <Slides>26</Slides>
  <Notes>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26</vt:i4>
      </vt:variant>
    </vt:vector>
  </HeadingPairs>
  <TitlesOfParts>
    <vt:vector size="35" baseType="lpstr">
      <vt:lpstr>Arial</vt:lpstr>
      <vt:lpstr>Calibri</vt:lpstr>
      <vt:lpstr>Symbol</vt:lpstr>
      <vt:lpstr>Times New Roman</vt:lpstr>
      <vt:lpstr>5_NPIC Training</vt:lpstr>
      <vt:lpstr>6_NPIC Training</vt:lpstr>
      <vt:lpstr>7_NPIC Training</vt:lpstr>
      <vt:lpstr>8_NPIC Training</vt:lpstr>
      <vt:lpstr>9_NPIC Training</vt:lpstr>
      <vt:lpstr>   </vt:lpstr>
      <vt:lpstr>Introduction</vt:lpstr>
      <vt:lpstr>Mission of Passport Services</vt:lpstr>
      <vt:lpstr>Passport Services Network</vt:lpstr>
      <vt:lpstr>Passport Agencies and Centers</vt:lpstr>
      <vt:lpstr>Did you know?</vt:lpstr>
      <vt:lpstr>How do I benefit?</vt:lpstr>
      <vt:lpstr>How Does This All Work?</vt:lpstr>
      <vt:lpstr>Accepting Applications</vt:lpstr>
      <vt:lpstr>  Scenario</vt:lpstr>
      <vt:lpstr>  Scenario</vt:lpstr>
      <vt:lpstr>  </vt:lpstr>
      <vt:lpstr>Interested?</vt:lpstr>
      <vt:lpstr>Interested?</vt:lpstr>
      <vt:lpstr>Passport Services provides</vt:lpstr>
      <vt:lpstr>PowerPoint Presentation</vt:lpstr>
      <vt:lpstr>Contact Information</vt:lpstr>
      <vt:lpstr> Final Questions?</vt:lpstr>
      <vt:lpstr>Non-Postal  Acceptance Facility Endorsements</vt:lpstr>
      <vt:lpstr>PowerPoint Presentation</vt:lpstr>
      <vt:lpstr>Non-Postal  Acceptance Facility Endorsements</vt:lpstr>
      <vt:lpstr>Non-Postal  Acceptance Facility Endorsements</vt:lpstr>
      <vt:lpstr>Non-Postal  Acceptance Facility Endorsements</vt:lpstr>
      <vt:lpstr>Non-Postal  Acceptance Facility Endorsements</vt:lpstr>
      <vt:lpstr>Non-Postal  Acceptance Facility Endorsements</vt:lpstr>
      <vt:lpstr>Non-Postal  Acceptance Facility Endorsements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Passport Photo IRLs</dc:title>
  <dc:subject>New-Hire CSR Training Phase 1</dc:subject>
  <dc:creator/>
  <cp:keywords>Passport Photo;Information Request Letter</cp:keywords>
  <cp:lastModifiedBy/>
  <cp:revision>1</cp:revision>
  <dcterms:created xsi:type="dcterms:W3CDTF">2017-05-31T19:33:35Z</dcterms:created>
  <dcterms:modified xsi:type="dcterms:W3CDTF">2024-01-16T23:36:48Z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0x01010051A4DA7255B28B4694770A53A5539B38</vt:lpwstr>
  </property>
  <property fmtid="{D5CDD505-2E9C-101B-9397-08002B2CF9AE}" pid="3" name="_dlc_DocIdItemGuid">
    <vt:lpwstr>7490c686-b0a2-495c-83bd-4209efc3c3c3</vt:lpwstr>
  </property>
  <property fmtid="{D5CDD505-2E9C-101B-9397-08002B2CF9AE}" pid="4" name="MSIP_Label_1665d9ee-429a-4d5f-97cc-cfb56e044a6e_Enabled">
    <vt:lpwstr>True</vt:lpwstr>
  </property>
  <property fmtid="{D5CDD505-2E9C-101B-9397-08002B2CF9AE}" pid="5" name="MSIP_Label_1665d9ee-429a-4d5f-97cc-cfb56e044a6e_SiteId">
    <vt:lpwstr>66cf5074-5afe-48d1-a691-a12b2121f44b</vt:lpwstr>
  </property>
  <property fmtid="{D5CDD505-2E9C-101B-9397-08002B2CF9AE}" pid="6" name="MSIP_Label_1665d9ee-429a-4d5f-97cc-cfb56e044a6e_Owner">
    <vt:lpwstr>vickmh@state.gov</vt:lpwstr>
  </property>
  <property fmtid="{D5CDD505-2E9C-101B-9397-08002B2CF9AE}" pid="7" name="MSIP_Label_1665d9ee-429a-4d5f-97cc-cfb56e044a6e_SetDate">
    <vt:lpwstr>2020-02-06T15:44:58.5624387Z</vt:lpwstr>
  </property>
  <property fmtid="{D5CDD505-2E9C-101B-9397-08002B2CF9AE}" pid="8" name="MSIP_Label_1665d9ee-429a-4d5f-97cc-cfb56e044a6e_Name">
    <vt:lpwstr>Unclassified</vt:lpwstr>
  </property>
  <property fmtid="{D5CDD505-2E9C-101B-9397-08002B2CF9AE}" pid="9" name="MSIP_Label_1665d9ee-429a-4d5f-97cc-cfb56e044a6e_Application">
    <vt:lpwstr>Microsoft Azure Information Protection</vt:lpwstr>
  </property>
  <property fmtid="{D5CDD505-2E9C-101B-9397-08002B2CF9AE}" pid="10" name="MSIP_Label_1665d9ee-429a-4d5f-97cc-cfb56e044a6e_ActionId">
    <vt:lpwstr>51eb59c6-1041-4ed7-aba1-e697d241dfde</vt:lpwstr>
  </property>
  <property fmtid="{D5CDD505-2E9C-101B-9397-08002B2CF9AE}" pid="11" name="MSIP_Label_1665d9ee-429a-4d5f-97cc-cfb56e044a6e_Extended_MSFT_Method">
    <vt:lpwstr>Manual</vt:lpwstr>
  </property>
  <property fmtid="{D5CDD505-2E9C-101B-9397-08002B2CF9AE}" pid="12" name="Sensitivity">
    <vt:lpwstr>Unclassified</vt:lpwstr>
  </property>
</Properties>
</file>