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drawings/drawing1.xml" ContentType="application/vnd.openxmlformats-officedocument.drawingml.chartshapes+xml"/>
  <Override PartName="/ppt/drawings/drawing2.xml" ContentType="application/vnd.openxmlformats-officedocument.drawingml.chartshapes+xml"/>
  <Override PartName="/ppt/presentation.xml" ContentType="application/vnd.openxmlformats-officedocument.presentationml.presentation.main+xml"/>
  <Override PartName="/ppt/slides/slide19.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0.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23.xml" ContentType="application/vnd.openxmlformats-officedocument.presentationml.slide+xml"/>
  <Override PartName="/ppt/slides/slide2.xml" ContentType="application/vnd.openxmlformats-officedocument.presentationml.slide+xml"/>
  <Override PartName="/ppt/slides/slide21.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harts/chart3.xml" ContentType="application/vnd.openxmlformats-officedocument.drawingml.chart+xml"/>
  <Override PartName="/ppt/charts/style3.xml" ContentType="application/vnd.ms-office.chartstyl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olors2.xml" ContentType="application/vnd.ms-office.chartcolorstyle+xml"/>
  <Override PartName="/ppt/charts/chart2.xml" ContentType="application/vnd.openxmlformats-officedocument.drawingml.chart+xml"/>
  <Override PartName="/ppt/charts/style2.xml" ContentType="application/vnd.ms-office.chartstyl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658" r:id="rId3"/>
    <p:sldId id="591" r:id="rId4"/>
    <p:sldId id="651" r:id="rId5"/>
    <p:sldId id="653" r:id="rId6"/>
    <p:sldId id="629" r:id="rId7"/>
    <p:sldId id="592" r:id="rId8"/>
    <p:sldId id="657" r:id="rId9"/>
    <p:sldId id="414" r:id="rId10"/>
    <p:sldId id="659" r:id="rId11"/>
    <p:sldId id="624" r:id="rId12"/>
    <p:sldId id="641" r:id="rId13"/>
    <p:sldId id="631" r:id="rId14"/>
    <p:sldId id="644" r:id="rId15"/>
    <p:sldId id="325" r:id="rId16"/>
    <p:sldId id="655" r:id="rId17"/>
    <p:sldId id="331" r:id="rId18"/>
    <p:sldId id="328" r:id="rId19"/>
    <p:sldId id="333" r:id="rId20"/>
    <p:sldId id="647" r:id="rId21"/>
    <p:sldId id="648" r:id="rId22"/>
    <p:sldId id="649" r:id="rId23"/>
    <p:sldId id="637" r:id="rId24"/>
    <p:sldId id="638" r:id="rId25"/>
    <p:sldId id="335" r:id="rId26"/>
    <p:sldId id="656" r:id="rId27"/>
    <p:sldId id="626" r:id="rId28"/>
    <p:sldId id="627" r:id="rId29"/>
    <p:sldId id="263" r:id="rId3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652" autoAdjust="0"/>
  </p:normalViewPr>
  <p:slideViewPr>
    <p:cSldViewPr snapToGrid="0">
      <p:cViewPr varScale="1">
        <p:scale>
          <a:sx n="131" d="100"/>
          <a:sy n="131" d="100"/>
        </p:scale>
        <p:origin x="1600" y="184"/>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507716049382713"/>
          <c:y val="6.558641975308642E-2"/>
          <c:w val="0.4513888888888889"/>
          <c:h val="0.90277777777777779"/>
        </c:manualLayout>
      </c:layout>
      <c:doughnutChart>
        <c:varyColors val="1"/>
        <c:ser>
          <c:idx val="0"/>
          <c:order val="0"/>
          <c:tx>
            <c:strRef>
              <c:f>Sheet1!$B$1</c:f>
              <c:strCache>
                <c:ptCount val="1"/>
                <c:pt idx="0">
                  <c:v>Additions</c:v>
                </c:pt>
              </c:strCache>
            </c:strRef>
          </c:tx>
          <c:dPt>
            <c:idx val="0"/>
            <c:bubble3D val="0"/>
            <c:spPr>
              <a:solidFill>
                <a:schemeClr val="tx1"/>
              </a:solidFill>
              <a:ln w="19050">
                <a:solidFill>
                  <a:schemeClr val="lt1"/>
                </a:solidFill>
              </a:ln>
              <a:effectLst/>
            </c:spPr>
            <c:extLst>
              <c:ext xmlns:c16="http://schemas.microsoft.com/office/drawing/2014/chart" uri="{C3380CC4-5D6E-409C-BE32-E72D297353CC}">
                <c16:uniqueId val="{00000001-A04C-497F-95F8-500335CDF180}"/>
              </c:ext>
            </c:extLst>
          </c:dPt>
          <c:dPt>
            <c:idx val="1"/>
            <c:bubble3D val="0"/>
            <c:spPr>
              <a:solidFill>
                <a:schemeClr val="tx2"/>
              </a:solidFill>
              <a:ln w="19050">
                <a:solidFill>
                  <a:schemeClr val="lt1"/>
                </a:solidFill>
              </a:ln>
              <a:effectLst/>
            </c:spPr>
            <c:extLst>
              <c:ext xmlns:c16="http://schemas.microsoft.com/office/drawing/2014/chart" uri="{C3380CC4-5D6E-409C-BE32-E72D297353CC}">
                <c16:uniqueId val="{00000003-A04C-497F-95F8-500335CDF180}"/>
              </c:ext>
            </c:extLst>
          </c:dPt>
          <c:dPt>
            <c:idx val="2"/>
            <c:bubble3D val="0"/>
            <c:spPr>
              <a:solidFill>
                <a:srgbClr val="568EC1"/>
              </a:solidFill>
              <a:ln w="19050">
                <a:solidFill>
                  <a:schemeClr val="lt1"/>
                </a:solidFill>
              </a:ln>
              <a:effectLst/>
            </c:spPr>
            <c:extLst>
              <c:ext xmlns:c16="http://schemas.microsoft.com/office/drawing/2014/chart" uri="{C3380CC4-5D6E-409C-BE32-E72D297353CC}">
                <c16:uniqueId val="{00000005-A04C-497F-95F8-500335CDF180}"/>
              </c:ext>
            </c:extLst>
          </c:dPt>
          <c:dPt>
            <c:idx val="3"/>
            <c:bubble3D val="0"/>
            <c:spPr>
              <a:solidFill>
                <a:schemeClr val="bg2"/>
              </a:solidFill>
              <a:ln w="19050">
                <a:solidFill>
                  <a:schemeClr val="lt1"/>
                </a:solidFill>
              </a:ln>
              <a:effectLst/>
            </c:spPr>
            <c:extLst>
              <c:ext xmlns:c16="http://schemas.microsoft.com/office/drawing/2014/chart" uri="{C3380CC4-5D6E-409C-BE32-E72D297353CC}">
                <c16:uniqueId val="{00000006-0E16-4487-93E9-E4A02EA8BBD3}"/>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Sheet1!$A$2:$A$4</c:f>
              <c:strCache>
                <c:ptCount val="3"/>
                <c:pt idx="0">
                  <c:v>Active members</c:v>
                </c:pt>
                <c:pt idx="1">
                  <c:v>Retirees and beneficiaries</c:v>
                </c:pt>
                <c:pt idx="2">
                  <c:v>Inactive members</c:v>
                </c:pt>
              </c:strCache>
            </c:strRef>
          </c:cat>
          <c:val>
            <c:numRef>
              <c:f>Sheet1!$B$2:$B$4</c:f>
              <c:numCache>
                <c:formatCode>_(* #,##0_);_(* \(#,##0\);_(* "-"??_);_(@_)</c:formatCode>
                <c:ptCount val="3"/>
                <c:pt idx="0">
                  <c:v>239859</c:v>
                </c:pt>
                <c:pt idx="1">
                  <c:v>177354</c:v>
                </c:pt>
                <c:pt idx="2">
                  <c:v>239252</c:v>
                </c:pt>
              </c:numCache>
            </c:numRef>
          </c:val>
          <c:extLst>
            <c:ext xmlns:c16="http://schemas.microsoft.com/office/drawing/2014/chart" uri="{C3380CC4-5D6E-409C-BE32-E72D297353CC}">
              <c16:uniqueId val="{00000006-A04C-497F-95F8-500335CDF180}"/>
            </c:ext>
          </c:extLst>
        </c:ser>
        <c:dLbls>
          <c:showLegendKey val="0"/>
          <c:showVal val="0"/>
          <c:showCatName val="0"/>
          <c:showSerName val="0"/>
          <c:showPercent val="0"/>
          <c:showBubbleSize val="0"/>
          <c:showLeaderLines val="0"/>
        </c:dLbls>
        <c:firstSliceAng val="245"/>
        <c:holeSize val="58"/>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tx1"/>
            </a:solidFill>
            <a:ln>
              <a:noFill/>
            </a:ln>
            <a:effectLst/>
          </c:spPr>
          <c:invertIfNegative val="0"/>
          <c:dPt>
            <c:idx val="8"/>
            <c:invertIfNegative val="0"/>
            <c:bubble3D val="0"/>
            <c:spPr>
              <a:solidFill>
                <a:schemeClr val="tx1"/>
              </a:solidFill>
              <a:ln w="15875">
                <a:noFill/>
                <a:prstDash val="dash"/>
              </a:ln>
              <a:effectLst/>
            </c:spPr>
            <c:extLst>
              <c:ext xmlns:c16="http://schemas.microsoft.com/office/drawing/2014/chart" uri="{C3380CC4-5D6E-409C-BE32-E72D297353CC}">
                <c16:uniqueId val="{00000000-2628-491A-AE57-9FF9E1E02016}"/>
              </c:ext>
            </c:extLst>
          </c:dPt>
          <c:dPt>
            <c:idx val="9"/>
            <c:invertIfNegative val="0"/>
            <c:bubble3D val="0"/>
            <c:spPr>
              <a:solidFill>
                <a:schemeClr val="tx1"/>
              </a:solidFill>
              <a:ln w="15875">
                <a:noFill/>
                <a:prstDash val="dash"/>
              </a:ln>
              <a:effectLst/>
            </c:spPr>
            <c:extLst>
              <c:ext xmlns:c16="http://schemas.microsoft.com/office/drawing/2014/chart" uri="{C3380CC4-5D6E-409C-BE32-E72D297353CC}">
                <c16:uniqueId val="{00000004-DB73-4AE1-9600-4C6B5729C283}"/>
              </c:ext>
            </c:extLst>
          </c:dPt>
          <c:dPt>
            <c:idx val="10"/>
            <c:invertIfNegative val="0"/>
            <c:bubble3D val="0"/>
            <c:spPr>
              <a:noFill/>
              <a:ln w="15875">
                <a:solidFill>
                  <a:schemeClr val="tx1"/>
                </a:solidFill>
                <a:prstDash val="dash"/>
              </a:ln>
              <a:effectLst/>
            </c:spPr>
            <c:extLst>
              <c:ext xmlns:c16="http://schemas.microsoft.com/office/drawing/2014/chart" uri="{C3380CC4-5D6E-409C-BE32-E72D297353CC}">
                <c16:uniqueId val="{00000005-DB73-4AE1-9600-4C6B5729C283}"/>
              </c:ext>
            </c:extLst>
          </c:dPt>
          <c:dPt>
            <c:idx val="11"/>
            <c:invertIfNegative val="0"/>
            <c:bubble3D val="0"/>
            <c:spPr>
              <a:noFill/>
              <a:ln w="15875">
                <a:solidFill>
                  <a:schemeClr val="tx1"/>
                </a:solidFill>
                <a:prstDash val="dash"/>
              </a:ln>
              <a:effectLst/>
            </c:spPr>
            <c:extLst>
              <c:ext xmlns:c16="http://schemas.microsoft.com/office/drawing/2014/chart" uri="{C3380CC4-5D6E-409C-BE32-E72D297353CC}">
                <c16:uniqueId val="{00000006-DB73-4AE1-9600-4C6B5729C283}"/>
              </c:ext>
            </c:extLst>
          </c:dPt>
          <c:dPt>
            <c:idx val="12"/>
            <c:invertIfNegative val="0"/>
            <c:bubble3D val="0"/>
            <c:spPr>
              <a:noFill/>
              <a:ln w="15875">
                <a:solidFill>
                  <a:schemeClr val="tx1"/>
                </a:solidFill>
                <a:prstDash val="dash"/>
              </a:ln>
              <a:effectLst/>
            </c:spPr>
            <c:extLst>
              <c:ext xmlns:c16="http://schemas.microsoft.com/office/drawing/2014/chart" uri="{C3380CC4-5D6E-409C-BE32-E72D297353CC}">
                <c16:uniqueId val="{00000007-DB73-4AE1-9600-4C6B5729C283}"/>
              </c:ext>
            </c:extLst>
          </c:dPt>
          <c:dPt>
            <c:idx val="13"/>
            <c:invertIfNegative val="0"/>
            <c:bubble3D val="0"/>
            <c:spPr>
              <a:noFill/>
              <a:ln w="15875">
                <a:solidFill>
                  <a:schemeClr val="tx1"/>
                </a:solidFill>
                <a:prstDash val="dash"/>
              </a:ln>
              <a:effectLst/>
            </c:spPr>
            <c:extLst>
              <c:ext xmlns:c16="http://schemas.microsoft.com/office/drawing/2014/chart" uri="{C3380CC4-5D6E-409C-BE32-E72D297353CC}">
                <c16:uniqueId val="{00000008-DB73-4AE1-9600-4C6B5729C283}"/>
              </c:ext>
            </c:extLst>
          </c:dPt>
          <c:dPt>
            <c:idx val="14"/>
            <c:invertIfNegative val="0"/>
            <c:bubble3D val="0"/>
            <c:spPr>
              <a:noFill/>
              <a:ln w="15875">
                <a:solidFill>
                  <a:schemeClr val="tx1"/>
                </a:solidFill>
                <a:prstDash val="dash"/>
              </a:ln>
              <a:effectLst/>
            </c:spPr>
            <c:extLst>
              <c:ext xmlns:c16="http://schemas.microsoft.com/office/drawing/2014/chart" uri="{C3380CC4-5D6E-409C-BE32-E72D297353CC}">
                <c16:uniqueId val="{00000009-DB73-4AE1-9600-4C6B5729C283}"/>
              </c:ext>
            </c:extLst>
          </c:dPt>
          <c:dPt>
            <c:idx val="15"/>
            <c:invertIfNegative val="0"/>
            <c:bubble3D val="0"/>
            <c:spPr>
              <a:noFill/>
              <a:ln w="15875">
                <a:solidFill>
                  <a:schemeClr val="tx1"/>
                </a:solidFill>
                <a:prstDash val="dash"/>
              </a:ln>
              <a:effectLst/>
            </c:spPr>
            <c:extLst>
              <c:ext xmlns:c16="http://schemas.microsoft.com/office/drawing/2014/chart" uri="{C3380CC4-5D6E-409C-BE32-E72D297353CC}">
                <c16:uniqueId val="{0000000A-DB73-4AE1-9600-4C6B5729C283}"/>
              </c:ext>
            </c:extLst>
          </c:dPt>
          <c:dPt>
            <c:idx val="16"/>
            <c:invertIfNegative val="0"/>
            <c:bubble3D val="0"/>
            <c:spPr>
              <a:noFill/>
              <a:ln w="15875">
                <a:solidFill>
                  <a:schemeClr val="tx1"/>
                </a:solidFill>
                <a:prstDash val="dash"/>
              </a:ln>
              <a:effectLst/>
            </c:spPr>
            <c:extLst>
              <c:ext xmlns:c16="http://schemas.microsoft.com/office/drawing/2014/chart" uri="{C3380CC4-5D6E-409C-BE32-E72D297353CC}">
                <c16:uniqueId val="{0000000B-DB73-4AE1-9600-4C6B5729C283}"/>
              </c:ext>
            </c:extLst>
          </c:dPt>
          <c:dPt>
            <c:idx val="17"/>
            <c:invertIfNegative val="0"/>
            <c:bubble3D val="0"/>
            <c:spPr>
              <a:noFill/>
              <a:ln w="15875">
                <a:solidFill>
                  <a:schemeClr val="tx1"/>
                </a:solidFill>
                <a:prstDash val="dash"/>
              </a:ln>
              <a:effectLst/>
            </c:spPr>
            <c:extLst>
              <c:ext xmlns:c16="http://schemas.microsoft.com/office/drawing/2014/chart" uri="{C3380CC4-5D6E-409C-BE32-E72D297353CC}">
                <c16:uniqueId val="{0000000C-DB73-4AE1-9600-4C6B5729C283}"/>
              </c:ext>
            </c:extLst>
          </c:dPt>
          <c:dPt>
            <c:idx val="18"/>
            <c:invertIfNegative val="0"/>
            <c:bubble3D val="0"/>
            <c:spPr>
              <a:noFill/>
              <a:ln w="15875">
                <a:solidFill>
                  <a:schemeClr val="tx1"/>
                </a:solidFill>
                <a:prstDash val="dash"/>
              </a:ln>
              <a:effectLst/>
            </c:spPr>
            <c:extLst>
              <c:ext xmlns:c16="http://schemas.microsoft.com/office/drawing/2014/chart" uri="{C3380CC4-5D6E-409C-BE32-E72D297353CC}">
                <c16:uniqueId val="{0000000D-DB73-4AE1-9600-4C6B5729C283}"/>
              </c:ext>
            </c:extLst>
          </c:dPt>
          <c:dPt>
            <c:idx val="19"/>
            <c:invertIfNegative val="0"/>
            <c:bubble3D val="0"/>
            <c:spPr>
              <a:noFill/>
              <a:ln w="15875">
                <a:solidFill>
                  <a:schemeClr val="tx1"/>
                </a:solidFill>
                <a:prstDash val="dash"/>
              </a:ln>
              <a:effectLst/>
            </c:spPr>
            <c:extLst>
              <c:ext xmlns:c16="http://schemas.microsoft.com/office/drawing/2014/chart" uri="{C3380CC4-5D6E-409C-BE32-E72D297353CC}">
                <c16:uniqueId val="{0000000E-DB73-4AE1-9600-4C6B5729C283}"/>
              </c:ext>
            </c:extLst>
          </c:dPt>
          <c:dPt>
            <c:idx val="20"/>
            <c:invertIfNegative val="0"/>
            <c:bubble3D val="0"/>
            <c:spPr>
              <a:noFill/>
              <a:ln w="15875">
                <a:solidFill>
                  <a:schemeClr val="tx1"/>
                </a:solidFill>
                <a:prstDash val="dash"/>
              </a:ln>
              <a:effectLst/>
            </c:spPr>
            <c:extLst>
              <c:ext xmlns:c16="http://schemas.microsoft.com/office/drawing/2014/chart" uri="{C3380CC4-5D6E-409C-BE32-E72D297353CC}">
                <c16:uniqueId val="{0000000F-DB73-4AE1-9600-4C6B5729C283}"/>
              </c:ext>
            </c:extLst>
          </c:dPt>
          <c:dPt>
            <c:idx val="21"/>
            <c:invertIfNegative val="0"/>
            <c:bubble3D val="0"/>
            <c:spPr>
              <a:noFill/>
              <a:ln w="15875">
                <a:solidFill>
                  <a:schemeClr val="tx1"/>
                </a:solidFill>
                <a:prstDash val="dash"/>
              </a:ln>
              <a:effectLst/>
            </c:spPr>
            <c:extLst>
              <c:ext xmlns:c16="http://schemas.microsoft.com/office/drawing/2014/chart" uri="{C3380CC4-5D6E-409C-BE32-E72D297353CC}">
                <c16:uniqueId val="{00000010-DB73-4AE1-9600-4C6B5729C283}"/>
              </c:ext>
            </c:extLst>
          </c:dPt>
          <c:dPt>
            <c:idx val="22"/>
            <c:invertIfNegative val="0"/>
            <c:bubble3D val="0"/>
            <c:spPr>
              <a:noFill/>
              <a:ln w="15875">
                <a:solidFill>
                  <a:schemeClr val="tx1"/>
                </a:solidFill>
                <a:prstDash val="dash"/>
              </a:ln>
              <a:effectLst/>
            </c:spPr>
            <c:extLst>
              <c:ext xmlns:c16="http://schemas.microsoft.com/office/drawing/2014/chart" uri="{C3380CC4-5D6E-409C-BE32-E72D297353CC}">
                <c16:uniqueId val="{00000011-DB73-4AE1-9600-4C6B5729C283}"/>
              </c:ext>
            </c:extLst>
          </c:dPt>
          <c:dPt>
            <c:idx val="23"/>
            <c:invertIfNegative val="0"/>
            <c:bubble3D val="0"/>
            <c:spPr>
              <a:noFill/>
              <a:ln w="15875">
                <a:solidFill>
                  <a:schemeClr val="tx1"/>
                </a:solidFill>
                <a:prstDash val="dash"/>
              </a:ln>
              <a:effectLst/>
            </c:spPr>
            <c:extLst>
              <c:ext xmlns:c16="http://schemas.microsoft.com/office/drawing/2014/chart" uri="{C3380CC4-5D6E-409C-BE32-E72D297353CC}">
                <c16:uniqueId val="{00000012-DB73-4AE1-9600-4C6B5729C283}"/>
              </c:ext>
            </c:extLst>
          </c:dPt>
          <c:dPt>
            <c:idx val="24"/>
            <c:invertIfNegative val="0"/>
            <c:bubble3D val="0"/>
            <c:spPr>
              <a:noFill/>
              <a:ln w="15875">
                <a:solidFill>
                  <a:schemeClr val="tx1"/>
                </a:solidFill>
                <a:prstDash val="dash"/>
              </a:ln>
              <a:effectLst/>
            </c:spPr>
            <c:extLst>
              <c:ext xmlns:c16="http://schemas.microsoft.com/office/drawing/2014/chart" uri="{C3380CC4-5D6E-409C-BE32-E72D297353CC}">
                <c16:uniqueId val="{00000013-DB73-4AE1-9600-4C6B5729C283}"/>
              </c:ext>
            </c:extLst>
          </c:dPt>
          <c:dPt>
            <c:idx val="25"/>
            <c:invertIfNegative val="0"/>
            <c:bubble3D val="0"/>
            <c:spPr>
              <a:noFill/>
              <a:ln w="15875">
                <a:solidFill>
                  <a:schemeClr val="tx1"/>
                </a:solidFill>
                <a:prstDash val="dash"/>
              </a:ln>
              <a:effectLst/>
            </c:spPr>
            <c:extLst>
              <c:ext xmlns:c16="http://schemas.microsoft.com/office/drawing/2014/chart" uri="{C3380CC4-5D6E-409C-BE32-E72D297353CC}">
                <c16:uniqueId val="{00000014-DB73-4AE1-9600-4C6B5729C283}"/>
              </c:ext>
            </c:extLst>
          </c:dPt>
          <c:dPt>
            <c:idx val="26"/>
            <c:invertIfNegative val="0"/>
            <c:bubble3D val="0"/>
            <c:spPr>
              <a:noFill/>
              <a:ln w="15875">
                <a:solidFill>
                  <a:schemeClr val="tx1"/>
                </a:solidFill>
                <a:prstDash val="dash"/>
              </a:ln>
              <a:effectLst/>
            </c:spPr>
            <c:extLst>
              <c:ext xmlns:c16="http://schemas.microsoft.com/office/drawing/2014/chart" uri="{C3380CC4-5D6E-409C-BE32-E72D297353CC}">
                <c16:uniqueId val="{00000015-DB73-4AE1-9600-4C6B5729C283}"/>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Sheet1!$A$2:$A$30</c:f>
              <c:numCache>
                <c:formatCode>General</c:formatCode>
                <c:ptCount val="27"/>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pt idx="21">
                  <c:v>2034</c:v>
                </c:pt>
                <c:pt idx="22">
                  <c:v>2035</c:v>
                </c:pt>
                <c:pt idx="23">
                  <c:v>2036</c:v>
                </c:pt>
                <c:pt idx="24">
                  <c:v>2037</c:v>
                </c:pt>
                <c:pt idx="25">
                  <c:v>2038</c:v>
                </c:pt>
                <c:pt idx="26">
                  <c:v>2039</c:v>
                </c:pt>
              </c:numCache>
              <c:extLst/>
            </c:numRef>
          </c:cat>
          <c:val>
            <c:numRef>
              <c:f>Sheet1!$B$2:$B$30</c:f>
              <c:numCache>
                <c:formatCode>0</c:formatCode>
                <c:ptCount val="27"/>
                <c:pt idx="0">
                  <c:v>30</c:v>
                </c:pt>
                <c:pt idx="1">
                  <c:v>30</c:v>
                </c:pt>
                <c:pt idx="2">
                  <c:v>30</c:v>
                </c:pt>
                <c:pt idx="3">
                  <c:v>30</c:v>
                </c:pt>
                <c:pt idx="4">
                  <c:v>24</c:v>
                </c:pt>
                <c:pt idx="5">
                  <c:v>22</c:v>
                </c:pt>
                <c:pt idx="6">
                  <c:v>23</c:v>
                </c:pt>
                <c:pt idx="7">
                  <c:v>20</c:v>
                </c:pt>
                <c:pt idx="8">
                  <c:v>20</c:v>
                </c:pt>
                <c:pt idx="9">
                  <c:v>17</c:v>
                </c:pt>
                <c:pt idx="10">
                  <c:v>16</c:v>
                </c:pt>
                <c:pt idx="11">
                  <c:v>15</c:v>
                </c:pt>
                <c:pt idx="12">
                  <c:v>14</c:v>
                </c:pt>
                <c:pt idx="13">
                  <c:v>13</c:v>
                </c:pt>
                <c:pt idx="14">
                  <c:v>12</c:v>
                </c:pt>
                <c:pt idx="15">
                  <c:v>11</c:v>
                </c:pt>
                <c:pt idx="16">
                  <c:v>10</c:v>
                </c:pt>
                <c:pt idx="17">
                  <c:v>9</c:v>
                </c:pt>
                <c:pt idx="18">
                  <c:v>8</c:v>
                </c:pt>
                <c:pt idx="19">
                  <c:v>7</c:v>
                </c:pt>
                <c:pt idx="20">
                  <c:v>6</c:v>
                </c:pt>
                <c:pt idx="21">
                  <c:v>5</c:v>
                </c:pt>
                <c:pt idx="22">
                  <c:v>4</c:v>
                </c:pt>
                <c:pt idx="23">
                  <c:v>3</c:v>
                </c:pt>
                <c:pt idx="24">
                  <c:v>2</c:v>
                </c:pt>
                <c:pt idx="25">
                  <c:v>1</c:v>
                </c:pt>
                <c:pt idx="26">
                  <c:v>0</c:v>
                </c:pt>
              </c:numCache>
              <c:extLst/>
            </c:numRef>
          </c:val>
          <c:extLst>
            <c:ext xmlns:c16="http://schemas.microsoft.com/office/drawing/2014/chart" uri="{C3380CC4-5D6E-409C-BE32-E72D297353CC}">
              <c16:uniqueId val="{00000000-DB73-4AE1-9600-4C6B5729C283}"/>
            </c:ext>
          </c:extLst>
        </c:ser>
        <c:dLbls>
          <c:showLegendKey val="0"/>
          <c:showVal val="0"/>
          <c:showCatName val="0"/>
          <c:showSerName val="0"/>
          <c:showPercent val="0"/>
          <c:showBubbleSize val="0"/>
        </c:dLbls>
        <c:gapWidth val="75"/>
        <c:axId val="351439536"/>
        <c:axId val="351438224"/>
      </c:barChart>
      <c:catAx>
        <c:axId val="351439536"/>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100" b="1" dirty="0">
                    <a:solidFill>
                      <a:schemeClr val="tx2"/>
                    </a:solidFill>
                  </a:rPr>
                  <a:t>Fiscal year</a:t>
                </a:r>
              </a:p>
            </c:rich>
          </c:tx>
          <c:layout>
            <c:manualLayout>
              <c:xMode val="edge"/>
              <c:yMode val="edge"/>
              <c:x val="0.47254387319232155"/>
              <c:y val="0.95598484848484844"/>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bg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crossAx val="351438224"/>
        <c:crosses val="autoZero"/>
        <c:auto val="1"/>
        <c:lblAlgn val="ctr"/>
        <c:lblOffset val="100"/>
        <c:noMultiLvlLbl val="0"/>
      </c:catAx>
      <c:valAx>
        <c:axId val="351438224"/>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100" b="1" dirty="0">
                    <a:solidFill>
                      <a:schemeClr val="tx2"/>
                    </a:solidFill>
                  </a:rPr>
                  <a:t>Amortization period in years</a:t>
                </a:r>
              </a:p>
            </c:rich>
          </c:tx>
          <c:layout>
            <c:manualLayout>
              <c:xMode val="edge"/>
              <c:yMode val="edge"/>
              <c:x val="0"/>
              <c:y val="0.27276723932235741"/>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solidFill>
              <a:schemeClr val="bg2"/>
            </a:solidFill>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crossAx val="351439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tx1"/>
            </a:solidFill>
            <a:ln>
              <a:noFill/>
            </a:ln>
            <a:effectLst/>
          </c:spPr>
          <c:invertIfNegative val="0"/>
          <c:dPt>
            <c:idx val="9"/>
            <c:invertIfNegative val="0"/>
            <c:bubble3D val="0"/>
            <c:spPr>
              <a:solidFill>
                <a:schemeClr val="tx1"/>
              </a:solidFill>
              <a:ln w="15875">
                <a:noFill/>
                <a:prstDash val="dash"/>
              </a:ln>
              <a:effectLst/>
            </c:spPr>
            <c:extLst>
              <c:ext xmlns:c16="http://schemas.microsoft.com/office/drawing/2014/chart" uri="{C3380CC4-5D6E-409C-BE32-E72D297353CC}">
                <c16:uniqueId val="{00000004-DB73-4AE1-9600-4C6B5729C283}"/>
              </c:ext>
            </c:extLst>
          </c:dPt>
          <c:dPt>
            <c:idx val="10"/>
            <c:invertIfNegative val="0"/>
            <c:bubble3D val="0"/>
            <c:spPr>
              <a:noFill/>
              <a:ln w="15875">
                <a:solidFill>
                  <a:schemeClr val="tx1"/>
                </a:solidFill>
                <a:prstDash val="dash"/>
              </a:ln>
              <a:effectLst/>
            </c:spPr>
            <c:extLst>
              <c:ext xmlns:c16="http://schemas.microsoft.com/office/drawing/2014/chart" uri="{C3380CC4-5D6E-409C-BE32-E72D297353CC}">
                <c16:uniqueId val="{00000005-DB73-4AE1-9600-4C6B5729C283}"/>
              </c:ext>
            </c:extLst>
          </c:dPt>
          <c:dPt>
            <c:idx val="11"/>
            <c:invertIfNegative val="0"/>
            <c:bubble3D val="0"/>
            <c:spPr>
              <a:noFill/>
              <a:ln w="15875">
                <a:solidFill>
                  <a:schemeClr val="tx1"/>
                </a:solidFill>
                <a:prstDash val="dash"/>
              </a:ln>
              <a:effectLst/>
            </c:spPr>
            <c:extLst>
              <c:ext xmlns:c16="http://schemas.microsoft.com/office/drawing/2014/chart" uri="{C3380CC4-5D6E-409C-BE32-E72D297353CC}">
                <c16:uniqueId val="{00000006-DB73-4AE1-9600-4C6B5729C283}"/>
              </c:ext>
            </c:extLst>
          </c:dPt>
          <c:dPt>
            <c:idx val="12"/>
            <c:invertIfNegative val="0"/>
            <c:bubble3D val="0"/>
            <c:spPr>
              <a:noFill/>
              <a:ln w="15875">
                <a:solidFill>
                  <a:schemeClr val="tx1"/>
                </a:solidFill>
                <a:prstDash val="dash"/>
              </a:ln>
              <a:effectLst/>
            </c:spPr>
            <c:extLst>
              <c:ext xmlns:c16="http://schemas.microsoft.com/office/drawing/2014/chart" uri="{C3380CC4-5D6E-409C-BE32-E72D297353CC}">
                <c16:uniqueId val="{00000007-DB73-4AE1-9600-4C6B5729C283}"/>
              </c:ext>
            </c:extLst>
          </c:dPt>
          <c:dPt>
            <c:idx val="13"/>
            <c:invertIfNegative val="0"/>
            <c:bubble3D val="0"/>
            <c:spPr>
              <a:noFill/>
              <a:ln w="15875">
                <a:solidFill>
                  <a:schemeClr val="tx1"/>
                </a:solidFill>
                <a:prstDash val="dash"/>
              </a:ln>
              <a:effectLst/>
            </c:spPr>
            <c:extLst>
              <c:ext xmlns:c16="http://schemas.microsoft.com/office/drawing/2014/chart" uri="{C3380CC4-5D6E-409C-BE32-E72D297353CC}">
                <c16:uniqueId val="{00000008-DB73-4AE1-9600-4C6B5729C283}"/>
              </c:ext>
            </c:extLst>
          </c:dPt>
          <c:dPt>
            <c:idx val="14"/>
            <c:invertIfNegative val="0"/>
            <c:bubble3D val="0"/>
            <c:spPr>
              <a:noFill/>
              <a:ln w="15875">
                <a:solidFill>
                  <a:schemeClr val="tx1"/>
                </a:solidFill>
                <a:prstDash val="dash"/>
              </a:ln>
              <a:effectLst/>
            </c:spPr>
            <c:extLst>
              <c:ext xmlns:c16="http://schemas.microsoft.com/office/drawing/2014/chart" uri="{C3380CC4-5D6E-409C-BE32-E72D297353CC}">
                <c16:uniqueId val="{00000009-DB73-4AE1-9600-4C6B5729C283}"/>
              </c:ext>
            </c:extLst>
          </c:dPt>
          <c:dPt>
            <c:idx val="15"/>
            <c:invertIfNegative val="0"/>
            <c:bubble3D val="0"/>
            <c:spPr>
              <a:noFill/>
              <a:ln w="15875">
                <a:solidFill>
                  <a:schemeClr val="tx1"/>
                </a:solidFill>
                <a:prstDash val="dash"/>
              </a:ln>
              <a:effectLst/>
            </c:spPr>
            <c:extLst>
              <c:ext xmlns:c16="http://schemas.microsoft.com/office/drawing/2014/chart" uri="{C3380CC4-5D6E-409C-BE32-E72D297353CC}">
                <c16:uniqueId val="{0000000A-DB73-4AE1-9600-4C6B5729C283}"/>
              </c:ext>
            </c:extLst>
          </c:dPt>
          <c:dPt>
            <c:idx val="16"/>
            <c:invertIfNegative val="0"/>
            <c:bubble3D val="0"/>
            <c:spPr>
              <a:noFill/>
              <a:ln w="15875">
                <a:solidFill>
                  <a:schemeClr val="tx1"/>
                </a:solidFill>
                <a:prstDash val="dash"/>
              </a:ln>
              <a:effectLst/>
            </c:spPr>
            <c:extLst>
              <c:ext xmlns:c16="http://schemas.microsoft.com/office/drawing/2014/chart" uri="{C3380CC4-5D6E-409C-BE32-E72D297353CC}">
                <c16:uniqueId val="{0000000B-DB73-4AE1-9600-4C6B5729C283}"/>
              </c:ext>
            </c:extLst>
          </c:dPt>
          <c:dPt>
            <c:idx val="17"/>
            <c:invertIfNegative val="0"/>
            <c:bubble3D val="0"/>
            <c:spPr>
              <a:noFill/>
              <a:ln w="15875">
                <a:solidFill>
                  <a:schemeClr val="tx1"/>
                </a:solidFill>
                <a:prstDash val="dash"/>
              </a:ln>
              <a:effectLst/>
            </c:spPr>
            <c:extLst>
              <c:ext xmlns:c16="http://schemas.microsoft.com/office/drawing/2014/chart" uri="{C3380CC4-5D6E-409C-BE32-E72D297353CC}">
                <c16:uniqueId val="{0000000C-DB73-4AE1-9600-4C6B5729C283}"/>
              </c:ext>
            </c:extLst>
          </c:dPt>
          <c:dPt>
            <c:idx val="18"/>
            <c:invertIfNegative val="0"/>
            <c:bubble3D val="0"/>
            <c:spPr>
              <a:noFill/>
              <a:ln w="15875">
                <a:solidFill>
                  <a:schemeClr val="tx1"/>
                </a:solidFill>
                <a:prstDash val="dash"/>
              </a:ln>
              <a:effectLst/>
            </c:spPr>
            <c:extLst>
              <c:ext xmlns:c16="http://schemas.microsoft.com/office/drawing/2014/chart" uri="{C3380CC4-5D6E-409C-BE32-E72D297353CC}">
                <c16:uniqueId val="{0000000D-DB73-4AE1-9600-4C6B5729C283}"/>
              </c:ext>
            </c:extLst>
          </c:dPt>
          <c:dPt>
            <c:idx val="19"/>
            <c:invertIfNegative val="0"/>
            <c:bubble3D val="0"/>
            <c:spPr>
              <a:noFill/>
              <a:ln w="15875">
                <a:solidFill>
                  <a:schemeClr val="tx1"/>
                </a:solidFill>
                <a:prstDash val="dash"/>
              </a:ln>
              <a:effectLst/>
            </c:spPr>
            <c:extLst>
              <c:ext xmlns:c16="http://schemas.microsoft.com/office/drawing/2014/chart" uri="{C3380CC4-5D6E-409C-BE32-E72D297353CC}">
                <c16:uniqueId val="{0000000E-DB73-4AE1-9600-4C6B5729C283}"/>
              </c:ext>
            </c:extLst>
          </c:dPt>
          <c:dPt>
            <c:idx val="20"/>
            <c:invertIfNegative val="0"/>
            <c:bubble3D val="0"/>
            <c:spPr>
              <a:noFill/>
              <a:ln w="15875">
                <a:solidFill>
                  <a:schemeClr val="tx1"/>
                </a:solidFill>
                <a:prstDash val="dash"/>
              </a:ln>
              <a:effectLst/>
            </c:spPr>
            <c:extLst>
              <c:ext xmlns:c16="http://schemas.microsoft.com/office/drawing/2014/chart" uri="{C3380CC4-5D6E-409C-BE32-E72D297353CC}">
                <c16:uniqueId val="{0000000F-DB73-4AE1-9600-4C6B5729C283}"/>
              </c:ext>
            </c:extLst>
          </c:dPt>
          <c:dPt>
            <c:idx val="21"/>
            <c:invertIfNegative val="0"/>
            <c:bubble3D val="0"/>
            <c:spPr>
              <a:noFill/>
              <a:ln w="15875">
                <a:solidFill>
                  <a:schemeClr val="tx1"/>
                </a:solidFill>
                <a:prstDash val="dash"/>
              </a:ln>
              <a:effectLst/>
            </c:spPr>
            <c:extLst>
              <c:ext xmlns:c16="http://schemas.microsoft.com/office/drawing/2014/chart" uri="{C3380CC4-5D6E-409C-BE32-E72D297353CC}">
                <c16:uniqueId val="{00000010-DB73-4AE1-9600-4C6B5729C283}"/>
              </c:ext>
            </c:extLst>
          </c:dPt>
          <c:dPt>
            <c:idx val="22"/>
            <c:invertIfNegative val="0"/>
            <c:bubble3D val="0"/>
            <c:spPr>
              <a:noFill/>
              <a:ln w="15875">
                <a:solidFill>
                  <a:schemeClr val="tx1"/>
                </a:solidFill>
                <a:prstDash val="dash"/>
              </a:ln>
              <a:effectLst/>
            </c:spPr>
            <c:extLst>
              <c:ext xmlns:c16="http://schemas.microsoft.com/office/drawing/2014/chart" uri="{C3380CC4-5D6E-409C-BE32-E72D297353CC}">
                <c16:uniqueId val="{00000011-DB73-4AE1-9600-4C6B5729C283}"/>
              </c:ext>
            </c:extLst>
          </c:dPt>
          <c:dPt>
            <c:idx val="23"/>
            <c:invertIfNegative val="0"/>
            <c:bubble3D val="0"/>
            <c:spPr>
              <a:noFill/>
              <a:ln w="15875">
                <a:solidFill>
                  <a:schemeClr val="tx1"/>
                </a:solidFill>
                <a:prstDash val="dash"/>
              </a:ln>
              <a:effectLst/>
            </c:spPr>
            <c:extLst>
              <c:ext xmlns:c16="http://schemas.microsoft.com/office/drawing/2014/chart" uri="{C3380CC4-5D6E-409C-BE32-E72D297353CC}">
                <c16:uniqueId val="{00000012-DB73-4AE1-9600-4C6B5729C283}"/>
              </c:ext>
            </c:extLst>
          </c:dPt>
          <c:dPt>
            <c:idx val="24"/>
            <c:invertIfNegative val="0"/>
            <c:bubble3D val="0"/>
            <c:spPr>
              <a:noFill/>
              <a:ln w="15875">
                <a:solidFill>
                  <a:schemeClr val="tx1"/>
                </a:solidFill>
                <a:prstDash val="dash"/>
              </a:ln>
              <a:effectLst/>
            </c:spPr>
            <c:extLst>
              <c:ext xmlns:c16="http://schemas.microsoft.com/office/drawing/2014/chart" uri="{C3380CC4-5D6E-409C-BE32-E72D297353CC}">
                <c16:uniqueId val="{00000013-DB73-4AE1-9600-4C6B5729C283}"/>
              </c:ext>
            </c:extLst>
          </c:dPt>
          <c:dPt>
            <c:idx val="25"/>
            <c:invertIfNegative val="0"/>
            <c:bubble3D val="0"/>
            <c:spPr>
              <a:noFill/>
              <a:ln w="15875">
                <a:solidFill>
                  <a:schemeClr val="tx1"/>
                </a:solidFill>
                <a:prstDash val="dash"/>
              </a:ln>
              <a:effectLst/>
            </c:spPr>
            <c:extLst>
              <c:ext xmlns:c16="http://schemas.microsoft.com/office/drawing/2014/chart" uri="{C3380CC4-5D6E-409C-BE32-E72D297353CC}">
                <c16:uniqueId val="{00000014-DB73-4AE1-9600-4C6B5729C283}"/>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Sheet1!$A$2:$A$29</c:f>
              <c:numCache>
                <c:formatCode>General</c:formatCode>
                <c:ptCount val="26"/>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pt idx="21">
                  <c:v>2034</c:v>
                </c:pt>
                <c:pt idx="22">
                  <c:v>2035</c:v>
                </c:pt>
                <c:pt idx="23">
                  <c:v>2036</c:v>
                </c:pt>
                <c:pt idx="24">
                  <c:v>2037</c:v>
                </c:pt>
                <c:pt idx="25">
                  <c:v>2038</c:v>
                </c:pt>
              </c:numCache>
            </c:numRef>
          </c:cat>
          <c:val>
            <c:numRef>
              <c:f>Sheet1!$B$2:$B$29</c:f>
              <c:numCache>
                <c:formatCode>0</c:formatCode>
                <c:ptCount val="26"/>
                <c:pt idx="0">
                  <c:v>30</c:v>
                </c:pt>
                <c:pt idx="1">
                  <c:v>27</c:v>
                </c:pt>
                <c:pt idx="2">
                  <c:v>27</c:v>
                </c:pt>
                <c:pt idx="3">
                  <c:v>30</c:v>
                </c:pt>
                <c:pt idx="4">
                  <c:v>23</c:v>
                </c:pt>
                <c:pt idx="5">
                  <c:v>20</c:v>
                </c:pt>
                <c:pt idx="6">
                  <c:v>18</c:v>
                </c:pt>
                <c:pt idx="7">
                  <c:v>18</c:v>
                </c:pt>
                <c:pt idx="8">
                  <c:v>19</c:v>
                </c:pt>
                <c:pt idx="9">
                  <c:v>16</c:v>
                </c:pt>
                <c:pt idx="10">
                  <c:v>15</c:v>
                </c:pt>
                <c:pt idx="11">
                  <c:v>14</c:v>
                </c:pt>
                <c:pt idx="12">
                  <c:v>13</c:v>
                </c:pt>
                <c:pt idx="13">
                  <c:v>12</c:v>
                </c:pt>
                <c:pt idx="14">
                  <c:v>11</c:v>
                </c:pt>
                <c:pt idx="15">
                  <c:v>10</c:v>
                </c:pt>
                <c:pt idx="16">
                  <c:v>9</c:v>
                </c:pt>
                <c:pt idx="17">
                  <c:v>8</c:v>
                </c:pt>
                <c:pt idx="18">
                  <c:v>7</c:v>
                </c:pt>
                <c:pt idx="19">
                  <c:v>6</c:v>
                </c:pt>
                <c:pt idx="20">
                  <c:v>5</c:v>
                </c:pt>
                <c:pt idx="21">
                  <c:v>4</c:v>
                </c:pt>
                <c:pt idx="22">
                  <c:v>3</c:v>
                </c:pt>
                <c:pt idx="23">
                  <c:v>2</c:v>
                </c:pt>
                <c:pt idx="24">
                  <c:v>1</c:v>
                </c:pt>
                <c:pt idx="25">
                  <c:v>0</c:v>
                </c:pt>
              </c:numCache>
            </c:numRef>
          </c:val>
          <c:extLst>
            <c:ext xmlns:c16="http://schemas.microsoft.com/office/drawing/2014/chart" uri="{C3380CC4-5D6E-409C-BE32-E72D297353CC}">
              <c16:uniqueId val="{00000000-DB73-4AE1-9600-4C6B5729C283}"/>
            </c:ext>
          </c:extLst>
        </c:ser>
        <c:dLbls>
          <c:showLegendKey val="0"/>
          <c:showVal val="0"/>
          <c:showCatName val="0"/>
          <c:showSerName val="0"/>
          <c:showPercent val="0"/>
          <c:showBubbleSize val="0"/>
        </c:dLbls>
        <c:gapWidth val="75"/>
        <c:axId val="351439536"/>
        <c:axId val="351438224"/>
      </c:barChart>
      <c:catAx>
        <c:axId val="351439536"/>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100" b="1" dirty="0">
                    <a:solidFill>
                      <a:schemeClr val="tx2"/>
                    </a:solidFill>
                  </a:rPr>
                  <a:t>Fiscal year</a:t>
                </a:r>
              </a:p>
            </c:rich>
          </c:tx>
          <c:layout>
            <c:manualLayout>
              <c:xMode val="edge"/>
              <c:yMode val="edge"/>
              <c:x val="0.47254387319232155"/>
              <c:y val="0.95598484848484844"/>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bg2"/>
            </a:solidFill>
            <a:round/>
          </a:ln>
          <a:effectLst/>
        </c:spPr>
        <c:txPr>
          <a:bodyPr rot="-2700000" spcFirstLastPara="1" vertOverflow="ellipsis" wrap="square" anchor="ctr" anchorCtr="1"/>
          <a:lstStyle/>
          <a:p>
            <a:pPr>
              <a:defRPr sz="1100" b="0" i="0" u="none" strike="noStrike" kern="1200" baseline="0">
                <a:solidFill>
                  <a:schemeClr val="tx2"/>
                </a:solidFill>
                <a:latin typeface="+mn-lt"/>
                <a:ea typeface="+mn-ea"/>
                <a:cs typeface="+mn-cs"/>
              </a:defRPr>
            </a:pPr>
            <a:endParaRPr lang="en-US"/>
          </a:p>
        </c:txPr>
        <c:crossAx val="351438224"/>
        <c:crosses val="autoZero"/>
        <c:auto val="1"/>
        <c:lblAlgn val="ctr"/>
        <c:lblOffset val="100"/>
        <c:noMultiLvlLbl val="0"/>
      </c:catAx>
      <c:valAx>
        <c:axId val="351438224"/>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100" b="1" dirty="0">
                    <a:solidFill>
                      <a:schemeClr val="tx2"/>
                    </a:solidFill>
                  </a:rPr>
                  <a:t>Amortization period in years</a:t>
                </a:r>
              </a:p>
            </c:rich>
          </c:tx>
          <c:layout>
            <c:manualLayout>
              <c:xMode val="edge"/>
              <c:yMode val="edge"/>
              <c:x val="0"/>
              <c:y val="0.27276723932235741"/>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solidFill>
              <a:schemeClr val="bg2"/>
            </a:solidFill>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crossAx val="351439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dirty="0">
                <a:solidFill>
                  <a:schemeClr val="tx2"/>
                </a:solidFill>
              </a:rPr>
              <a:t>Average age at retirement </a:t>
            </a:r>
          </a:p>
          <a:p>
            <a:pPr>
              <a:defRPr sz="1600"/>
            </a:pPr>
            <a:r>
              <a:rPr lang="en-US" sz="1600" b="1" dirty="0">
                <a:solidFill>
                  <a:schemeClr val="tx2"/>
                </a:solidFill>
              </a:rPr>
              <a:t>by year</a:t>
            </a:r>
          </a:p>
        </c:rich>
      </c:tx>
      <c:layout>
        <c:manualLayout>
          <c:xMode val="edge"/>
          <c:yMode val="edge"/>
          <c:x val="0.20678117441202204"/>
          <c:y val="2.1604938271604937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SCRS</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pt idx="0">
                  <c:v>2012</c:v>
                </c:pt>
                <c:pt idx="1">
                  <c:v>2022</c:v>
                </c:pt>
              </c:numCache>
            </c:numRef>
          </c:cat>
          <c:val>
            <c:numRef>
              <c:f>Sheet1!$B$2:$B$3</c:f>
              <c:numCache>
                <c:formatCode>General</c:formatCode>
                <c:ptCount val="2"/>
                <c:pt idx="0">
                  <c:v>59.57</c:v>
                </c:pt>
                <c:pt idx="1">
                  <c:v>61.59</c:v>
                </c:pt>
              </c:numCache>
            </c:numRef>
          </c:val>
          <c:extLst>
            <c:ext xmlns:c16="http://schemas.microsoft.com/office/drawing/2014/chart" uri="{C3380CC4-5D6E-409C-BE32-E72D297353CC}">
              <c16:uniqueId val="{00000000-34DE-4F10-A4FE-B0675FD005F6}"/>
            </c:ext>
          </c:extLst>
        </c:ser>
        <c:ser>
          <c:idx val="1"/>
          <c:order val="1"/>
          <c:tx>
            <c:strRef>
              <c:f>Sheet1!$C$1</c:f>
              <c:strCache>
                <c:ptCount val="1"/>
                <c:pt idx="0">
                  <c:v>PORS</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pt idx="0">
                  <c:v>2012</c:v>
                </c:pt>
                <c:pt idx="1">
                  <c:v>2022</c:v>
                </c:pt>
              </c:numCache>
            </c:numRef>
          </c:cat>
          <c:val>
            <c:numRef>
              <c:f>Sheet1!$C$2:$C$3</c:f>
              <c:numCache>
                <c:formatCode>General</c:formatCode>
                <c:ptCount val="2"/>
                <c:pt idx="0">
                  <c:v>53.92</c:v>
                </c:pt>
                <c:pt idx="1">
                  <c:v>56.35</c:v>
                </c:pt>
              </c:numCache>
            </c:numRef>
          </c:val>
          <c:extLst>
            <c:ext xmlns:c16="http://schemas.microsoft.com/office/drawing/2014/chart" uri="{C3380CC4-5D6E-409C-BE32-E72D297353CC}">
              <c16:uniqueId val="{00000001-34DE-4F10-A4FE-B0675FD005F6}"/>
            </c:ext>
          </c:extLst>
        </c:ser>
        <c:dLbls>
          <c:showLegendKey val="0"/>
          <c:showVal val="0"/>
          <c:showCatName val="0"/>
          <c:showSerName val="0"/>
          <c:showPercent val="0"/>
          <c:showBubbleSize val="0"/>
        </c:dLbls>
        <c:gapWidth val="219"/>
        <c:overlap val="-27"/>
        <c:axId val="168303232"/>
        <c:axId val="168305024"/>
      </c:barChart>
      <c:catAx>
        <c:axId val="168303232"/>
        <c:scaling>
          <c:orientation val="minMax"/>
        </c:scaling>
        <c:delete val="0"/>
        <c:axPos val="b"/>
        <c:numFmt formatCode="General" sourceLinked="1"/>
        <c:majorTickMark val="none"/>
        <c:minorTickMark val="none"/>
        <c:tickLblPos val="nextTo"/>
        <c:spPr>
          <a:noFill/>
          <a:ln w="9525" cap="flat" cmpd="sng" algn="ctr">
            <a:solidFill>
              <a:schemeClr val="bg2"/>
            </a:solidFill>
            <a:round/>
          </a:ln>
          <a:effectLst/>
        </c:spPr>
        <c:txPr>
          <a:bodyPr rot="-60000000" spcFirstLastPara="1" vertOverflow="ellipsis" vert="horz" wrap="square" anchor="ctr" anchorCtr="1"/>
          <a:lstStyle/>
          <a:p>
            <a:pPr>
              <a:defRPr sz="1300" b="1" i="0" u="none" strike="noStrike" kern="1200" baseline="0">
                <a:solidFill>
                  <a:schemeClr val="tx2"/>
                </a:solidFill>
                <a:latin typeface="+mn-lt"/>
                <a:ea typeface="+mn-ea"/>
                <a:cs typeface="+mn-cs"/>
              </a:defRPr>
            </a:pPr>
            <a:endParaRPr lang="en-US"/>
          </a:p>
        </c:txPr>
        <c:crossAx val="168305024"/>
        <c:crosses val="autoZero"/>
        <c:auto val="1"/>
        <c:lblAlgn val="ctr"/>
        <c:lblOffset val="100"/>
        <c:noMultiLvlLbl val="0"/>
      </c:catAx>
      <c:valAx>
        <c:axId val="168305024"/>
        <c:scaling>
          <c:orientation val="minMax"/>
        </c:scaling>
        <c:delete val="0"/>
        <c:axPos val="l"/>
        <c:majorGridlines>
          <c:spPr>
            <a:ln w="9525" cap="flat" cmpd="sng" algn="ctr">
              <a:noFill/>
              <a:round/>
            </a:ln>
            <a:effectLst/>
          </c:spPr>
        </c:majorGridlines>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168303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0.19433</cdr:x>
      <cdr:y>0.13495</cdr:y>
    </cdr:from>
    <cdr:to>
      <cdr:x>0.19433</cdr:x>
      <cdr:y>0.81326</cdr:y>
    </cdr:to>
    <cdr:cxnSp macro="">
      <cdr:nvCxnSpPr>
        <cdr:cNvPr id="2" name="Straight Connector 1">
          <a:extLst xmlns:a="http://schemas.openxmlformats.org/drawingml/2006/main">
            <a:ext uri="{FF2B5EF4-FFF2-40B4-BE49-F238E27FC236}">
              <a16:creationId xmlns:a16="http://schemas.microsoft.com/office/drawing/2014/main" id="{FBE4199A-A5F4-4EF6-ADC0-3349584AF6D3}"/>
            </a:ext>
          </a:extLst>
        </cdr:cNvPr>
        <cdr:cNvCxnSpPr/>
      </cdr:nvCxnSpPr>
      <cdr:spPr>
        <a:xfrm xmlns:a="http://schemas.openxmlformats.org/drawingml/2006/main">
          <a:off x="1599269" y="534609"/>
          <a:ext cx="0" cy="2687146"/>
        </a:xfrm>
        <a:prstGeom xmlns:a="http://schemas.openxmlformats.org/drawingml/2006/main" prst="line">
          <a:avLst/>
        </a:prstGeom>
        <a:ln xmlns:a="http://schemas.openxmlformats.org/drawingml/2006/main" w="19050">
          <a:solidFill>
            <a:srgbClr val="A5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0.20168</cdr:x>
      <cdr:y>0.08625</cdr:y>
    </cdr:from>
    <cdr:to>
      <cdr:x>0.42595</cdr:x>
      <cdr:y>0.15402</cdr:y>
    </cdr:to>
    <cdr:sp macro="" textlink="">
      <cdr:nvSpPr>
        <cdr:cNvPr id="3" name="TextBox 2">
          <a:extLst xmlns:a="http://schemas.openxmlformats.org/drawingml/2006/main">
            <a:ext uri="{FF2B5EF4-FFF2-40B4-BE49-F238E27FC236}">
              <a16:creationId xmlns:a16="http://schemas.microsoft.com/office/drawing/2014/main" id="{5022E1A7-4DC2-438E-B040-6DAA5D58F231}"/>
            </a:ext>
          </a:extLst>
        </cdr:cNvPr>
        <cdr:cNvSpPr txBox="1"/>
      </cdr:nvSpPr>
      <cdr:spPr>
        <a:xfrm xmlns:a="http://schemas.openxmlformats.org/drawingml/2006/main">
          <a:off x="1659766" y="341694"/>
          <a:ext cx="1845653" cy="2684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i="1" dirty="0">
              <a:solidFill>
                <a:srgbClr val="A50000"/>
              </a:solidFill>
            </a:rPr>
            <a:t>2017 funding reform</a:t>
          </a:r>
        </a:p>
      </cdr:txBody>
    </cdr:sp>
  </cdr:relSizeAnchor>
  <cdr:relSizeAnchor xmlns:cdr="http://schemas.openxmlformats.org/drawingml/2006/chartDrawing">
    <cdr:from>
      <cdr:x>0.32576</cdr:x>
      <cdr:y>0.18955</cdr:y>
    </cdr:from>
    <cdr:to>
      <cdr:x>0.87112</cdr:x>
      <cdr:y>0.25732</cdr:y>
    </cdr:to>
    <cdr:sp macro="" textlink="">
      <cdr:nvSpPr>
        <cdr:cNvPr id="4" name="TextBox 1">
          <a:extLst xmlns:a="http://schemas.openxmlformats.org/drawingml/2006/main">
            <a:ext uri="{FF2B5EF4-FFF2-40B4-BE49-F238E27FC236}">
              <a16:creationId xmlns:a16="http://schemas.microsoft.com/office/drawing/2014/main" id="{D1FF29BA-C1AA-487F-BE93-3D7C4F2A8F2B}"/>
            </a:ext>
          </a:extLst>
        </cdr:cNvPr>
        <cdr:cNvSpPr txBox="1"/>
      </cdr:nvSpPr>
      <cdr:spPr>
        <a:xfrm xmlns:a="http://schemas.openxmlformats.org/drawingml/2006/main">
          <a:off x="2680915" y="750913"/>
          <a:ext cx="4488095" cy="2684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i="1" dirty="0">
              <a:solidFill>
                <a:srgbClr val="A50000"/>
              </a:solidFill>
            </a:rPr>
            <a:t>Effect of Act 135 in 2020 (one-year pause in contribution rate increase)</a:t>
          </a:r>
        </a:p>
      </cdr:txBody>
    </cdr:sp>
  </cdr:relSizeAnchor>
  <cdr:relSizeAnchor xmlns:cdr="http://schemas.openxmlformats.org/drawingml/2006/chartDrawing">
    <cdr:from>
      <cdr:x>0.39151</cdr:x>
      <cdr:y>0.25603</cdr:y>
    </cdr:from>
    <cdr:to>
      <cdr:x>0.8308</cdr:x>
      <cdr:y>0.32379</cdr:y>
    </cdr:to>
    <cdr:sp macro="" textlink="">
      <cdr:nvSpPr>
        <cdr:cNvPr id="5" name="TextBox 1">
          <a:extLst xmlns:a="http://schemas.openxmlformats.org/drawingml/2006/main">
            <a:ext uri="{FF2B5EF4-FFF2-40B4-BE49-F238E27FC236}">
              <a16:creationId xmlns:a16="http://schemas.microsoft.com/office/drawing/2014/main" id="{934E11EF-261A-49FD-B913-0B47B1159080}"/>
            </a:ext>
          </a:extLst>
        </cdr:cNvPr>
        <cdr:cNvSpPr txBox="1"/>
      </cdr:nvSpPr>
      <cdr:spPr>
        <a:xfrm xmlns:a="http://schemas.openxmlformats.org/drawingml/2006/main">
          <a:off x="3221960" y="1014265"/>
          <a:ext cx="3615181" cy="2684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i="1" dirty="0">
              <a:solidFill>
                <a:srgbClr val="A50000"/>
              </a:solidFill>
            </a:rPr>
            <a:t>Assumed rate of return reduced to 7%</a:t>
          </a:r>
        </a:p>
      </cdr:txBody>
    </cdr:sp>
  </cdr:relSizeAnchor>
  <cdr:relSizeAnchor xmlns:cdr="http://schemas.openxmlformats.org/drawingml/2006/chartDrawing">
    <cdr:from>
      <cdr:x>0.30696</cdr:x>
      <cdr:y>0.22269</cdr:y>
    </cdr:from>
    <cdr:to>
      <cdr:x>0.32937</cdr:x>
      <cdr:y>0.24444</cdr:y>
    </cdr:to>
    <cdr:cxnSp macro="">
      <cdr:nvCxnSpPr>
        <cdr:cNvPr id="7" name="Straight Arrow Connector 6">
          <a:extLst xmlns:a="http://schemas.openxmlformats.org/drawingml/2006/main">
            <a:ext uri="{FF2B5EF4-FFF2-40B4-BE49-F238E27FC236}">
              <a16:creationId xmlns:a16="http://schemas.microsoft.com/office/drawing/2014/main" id="{295CA455-863C-4BAF-BBF4-6A9353D3B11B}"/>
            </a:ext>
          </a:extLst>
        </cdr:cNvPr>
        <cdr:cNvCxnSpPr/>
      </cdr:nvCxnSpPr>
      <cdr:spPr>
        <a:xfrm xmlns:a="http://schemas.openxmlformats.org/drawingml/2006/main" flipH="1">
          <a:off x="2526199" y="882198"/>
          <a:ext cx="184425" cy="86164"/>
        </a:xfrm>
        <a:prstGeom xmlns:a="http://schemas.openxmlformats.org/drawingml/2006/main" prst="straightConnector1">
          <a:avLst/>
        </a:prstGeom>
        <a:ln xmlns:a="http://schemas.openxmlformats.org/drawingml/2006/main">
          <a:solidFill>
            <a:schemeClr val="accent6"/>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0.37458</cdr:x>
      <cdr:y>0.29401</cdr:y>
    </cdr:from>
    <cdr:to>
      <cdr:x>0.39698</cdr:x>
      <cdr:y>0.31576</cdr:y>
    </cdr:to>
    <cdr:cxnSp macro="">
      <cdr:nvCxnSpPr>
        <cdr:cNvPr id="9" name="Straight Arrow Connector 8">
          <a:extLst xmlns:a="http://schemas.openxmlformats.org/drawingml/2006/main">
            <a:ext uri="{FF2B5EF4-FFF2-40B4-BE49-F238E27FC236}">
              <a16:creationId xmlns:a16="http://schemas.microsoft.com/office/drawing/2014/main" id="{F8A433A0-4CC7-4C7E-BBA0-C3E9C879E27E}"/>
            </a:ext>
          </a:extLst>
        </cdr:cNvPr>
        <cdr:cNvCxnSpPr/>
      </cdr:nvCxnSpPr>
      <cdr:spPr>
        <a:xfrm xmlns:a="http://schemas.openxmlformats.org/drawingml/2006/main" flipH="1">
          <a:off x="3082633" y="1164724"/>
          <a:ext cx="184343" cy="86163"/>
        </a:xfrm>
        <a:prstGeom xmlns:a="http://schemas.openxmlformats.org/drawingml/2006/main" prst="straightConnector1">
          <a:avLst/>
        </a:prstGeom>
        <a:ln xmlns:a="http://schemas.openxmlformats.org/drawingml/2006/main">
          <a:solidFill>
            <a:schemeClr val="accent6"/>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0.19943</cdr:x>
      <cdr:y>0.13931</cdr:y>
    </cdr:from>
    <cdr:to>
      <cdr:x>0.19943</cdr:x>
      <cdr:y>0.82224</cdr:y>
    </cdr:to>
    <cdr:cxnSp macro="">
      <cdr:nvCxnSpPr>
        <cdr:cNvPr id="2" name="Straight Connector 1">
          <a:extLst xmlns:a="http://schemas.openxmlformats.org/drawingml/2006/main">
            <a:ext uri="{FF2B5EF4-FFF2-40B4-BE49-F238E27FC236}">
              <a16:creationId xmlns:a16="http://schemas.microsoft.com/office/drawing/2014/main" id="{FBE4199A-A5F4-4EF6-ADC0-3349584AF6D3}"/>
            </a:ext>
          </a:extLst>
        </cdr:cNvPr>
        <cdr:cNvCxnSpPr/>
      </cdr:nvCxnSpPr>
      <cdr:spPr>
        <a:xfrm xmlns:a="http://schemas.openxmlformats.org/drawingml/2006/main">
          <a:off x="1641229" y="551881"/>
          <a:ext cx="0" cy="2705456"/>
        </a:xfrm>
        <a:prstGeom xmlns:a="http://schemas.openxmlformats.org/drawingml/2006/main" prst="line">
          <a:avLst/>
        </a:prstGeom>
        <a:ln xmlns:a="http://schemas.openxmlformats.org/drawingml/2006/main" w="19050">
          <a:solidFill>
            <a:srgbClr val="A5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0.20504</cdr:x>
      <cdr:y>0.09335</cdr:y>
    </cdr:from>
    <cdr:to>
      <cdr:x>0.42931</cdr:x>
      <cdr:y>0.16112</cdr:y>
    </cdr:to>
    <cdr:sp macro="" textlink="">
      <cdr:nvSpPr>
        <cdr:cNvPr id="3" name="TextBox 2">
          <a:extLst xmlns:a="http://schemas.openxmlformats.org/drawingml/2006/main">
            <a:ext uri="{FF2B5EF4-FFF2-40B4-BE49-F238E27FC236}">
              <a16:creationId xmlns:a16="http://schemas.microsoft.com/office/drawing/2014/main" id="{5022E1A7-4DC2-438E-B040-6DAA5D58F231}"/>
            </a:ext>
          </a:extLst>
        </cdr:cNvPr>
        <cdr:cNvSpPr txBox="1"/>
      </cdr:nvSpPr>
      <cdr:spPr>
        <a:xfrm xmlns:a="http://schemas.openxmlformats.org/drawingml/2006/main">
          <a:off x="1687366" y="369806"/>
          <a:ext cx="1845652" cy="2684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i="1" dirty="0">
              <a:solidFill>
                <a:srgbClr val="A50000"/>
              </a:solidFill>
            </a:rPr>
            <a:t>2017 funding reform</a:t>
          </a:r>
        </a:p>
      </cdr:txBody>
    </cdr:sp>
  </cdr:relSizeAnchor>
  <cdr:relSizeAnchor xmlns:cdr="http://schemas.openxmlformats.org/drawingml/2006/chartDrawing">
    <cdr:from>
      <cdr:x>0.40632</cdr:x>
      <cdr:y>0.30138</cdr:y>
    </cdr:from>
    <cdr:to>
      <cdr:x>0.84561</cdr:x>
      <cdr:y>0.36914</cdr:y>
    </cdr:to>
    <cdr:sp macro="" textlink="">
      <cdr:nvSpPr>
        <cdr:cNvPr id="5" name="TextBox 1">
          <a:extLst xmlns:a="http://schemas.openxmlformats.org/drawingml/2006/main">
            <a:ext uri="{FF2B5EF4-FFF2-40B4-BE49-F238E27FC236}">
              <a16:creationId xmlns:a16="http://schemas.microsoft.com/office/drawing/2014/main" id="{934E11EF-261A-49FD-B913-0B47B1159080}"/>
            </a:ext>
          </a:extLst>
        </cdr:cNvPr>
        <cdr:cNvSpPr txBox="1"/>
      </cdr:nvSpPr>
      <cdr:spPr>
        <a:xfrm xmlns:a="http://schemas.openxmlformats.org/drawingml/2006/main">
          <a:off x="3343831" y="1193921"/>
          <a:ext cx="3615181" cy="2684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i="1" dirty="0">
              <a:solidFill>
                <a:srgbClr val="A50000"/>
              </a:solidFill>
            </a:rPr>
            <a:t>Assumed rate of return reduced to 7%</a:t>
          </a:r>
        </a:p>
      </cdr:txBody>
    </cdr:sp>
  </cdr:relSizeAnchor>
  <cdr:relSizeAnchor xmlns:cdr="http://schemas.openxmlformats.org/drawingml/2006/chartDrawing">
    <cdr:from>
      <cdr:x>0.38837</cdr:x>
      <cdr:y>0.33526</cdr:y>
    </cdr:from>
    <cdr:to>
      <cdr:x>0.41077</cdr:x>
      <cdr:y>0.35701</cdr:y>
    </cdr:to>
    <cdr:cxnSp macro="">
      <cdr:nvCxnSpPr>
        <cdr:cNvPr id="9" name="Straight Arrow Connector 8">
          <a:extLst xmlns:a="http://schemas.openxmlformats.org/drawingml/2006/main">
            <a:ext uri="{FF2B5EF4-FFF2-40B4-BE49-F238E27FC236}">
              <a16:creationId xmlns:a16="http://schemas.microsoft.com/office/drawing/2014/main" id="{F8A433A0-4CC7-4C7E-BBA0-C3E9C879E27E}"/>
            </a:ext>
          </a:extLst>
        </cdr:cNvPr>
        <cdr:cNvCxnSpPr/>
      </cdr:nvCxnSpPr>
      <cdr:spPr>
        <a:xfrm xmlns:a="http://schemas.openxmlformats.org/drawingml/2006/main" flipH="1">
          <a:off x="3196109" y="1328138"/>
          <a:ext cx="184344" cy="86163"/>
        </a:xfrm>
        <a:prstGeom xmlns:a="http://schemas.openxmlformats.org/drawingml/2006/main" prst="straightConnector1">
          <a:avLst/>
        </a:prstGeom>
        <a:ln xmlns:a="http://schemas.openxmlformats.org/drawingml/2006/main">
          <a:solidFill>
            <a:schemeClr val="accent6"/>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1/18/23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1/18/23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5125" y="539750"/>
            <a:ext cx="6299200" cy="4724400"/>
          </a:xfrm>
        </p:spPr>
      </p:sp>
      <p:sp>
        <p:nvSpPr>
          <p:cNvPr id="3" name="Notes Placeholder 2"/>
          <p:cNvSpPr>
            <a:spLocks noGrp="1"/>
          </p:cNvSpPr>
          <p:nvPr>
            <p:ph type="body" idx="1"/>
          </p:nvPr>
        </p:nvSpPr>
        <p:spPr>
          <a:xfrm>
            <a:off x="702311" y="4421827"/>
            <a:ext cx="5618480" cy="4189095"/>
          </a:xfrm>
          <a:prstGeom prst="rect">
            <a:avLst/>
          </a:prstGeom>
        </p:spPr>
        <p:txBody>
          <a:bodyPr lIns="91421" tIns="45711" rIns="91421" bIns="45711"/>
          <a:lstStyle/>
          <a:p>
            <a:endParaRPr lang="en-US" dirty="0"/>
          </a:p>
        </p:txBody>
      </p:sp>
    </p:spTree>
    <p:extLst>
      <p:ext uri="{BB962C8B-B14F-4D97-AF65-F5344CB8AC3E}">
        <p14:creationId xmlns:p14="http://schemas.microsoft.com/office/powerpoint/2010/main" val="12265688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peba.sc.gov/contactus.html"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hyperlink" Target="https://www.instagram.com/s.c.peba/"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7.png"/><Relationship Id="rId10" Type="http://schemas.openxmlformats.org/officeDocument/2006/relationships/hyperlink" Target="http://www.youtube.com/c/pebatv" TargetMode="External"/><Relationship Id="rId4" Type="http://schemas.openxmlformats.org/officeDocument/2006/relationships/image" Target="../media/image6.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tx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tx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www.peba.sc.gov/contactus.html</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pic>
        <p:nvPicPr>
          <p:cNvPr id="21" name="Picture 20">
            <a:extLst>
              <a:ext uri="{FF2B5EF4-FFF2-40B4-BE49-F238E27FC236}">
                <a16:creationId xmlns:a16="http://schemas.microsoft.com/office/drawing/2014/main" id="{B970E957-0244-46AF-A3F5-62854683BF2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2" name="Picture 21">
            <a:extLst>
              <a:ext uri="{FF2B5EF4-FFF2-40B4-BE49-F238E27FC236}">
                <a16:creationId xmlns:a16="http://schemas.microsoft.com/office/drawing/2014/main" id="{A1B82644-45E2-4AE1-A011-905548B029F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3" name="Picture 22">
            <a:extLst>
              <a:ext uri="{FF2B5EF4-FFF2-40B4-BE49-F238E27FC236}">
                <a16:creationId xmlns:a16="http://schemas.microsoft.com/office/drawing/2014/main" id="{5B5774FA-A45D-4143-8804-3CB97C8485F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25" name="Picture 24">
            <a:extLst>
              <a:ext uri="{FF2B5EF4-FFF2-40B4-BE49-F238E27FC236}">
                <a16:creationId xmlns:a16="http://schemas.microsoft.com/office/drawing/2014/main" id="{6660477D-E0E8-4212-BED5-97F299F2A22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26" name="Picture 25">
            <a:extLst>
              <a:ext uri="{FF2B5EF4-FFF2-40B4-BE49-F238E27FC236}">
                <a16:creationId xmlns:a16="http://schemas.microsoft.com/office/drawing/2014/main" id="{8C4BDEE1-0818-49E8-9C7A-F7F1872150A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grpSp>
        <p:nvGrpSpPr>
          <p:cNvPr id="27" name="Group 26">
            <a:extLst>
              <a:ext uri="{FF2B5EF4-FFF2-40B4-BE49-F238E27FC236}">
                <a16:creationId xmlns:a16="http://schemas.microsoft.com/office/drawing/2014/main" id="{E6019BF6-FAAB-4AEF-A69B-99EE68479C9D}"/>
              </a:ext>
            </a:extLst>
          </p:cNvPr>
          <p:cNvGrpSpPr/>
          <p:nvPr userDrawn="1"/>
        </p:nvGrpSpPr>
        <p:grpSpPr>
          <a:xfrm>
            <a:off x="1085421" y="1305360"/>
            <a:ext cx="7253907" cy="2312807"/>
            <a:chOff x="1085421" y="957888"/>
            <a:chExt cx="7253907" cy="2312807"/>
          </a:xfrm>
        </p:grpSpPr>
        <p:sp>
          <p:nvSpPr>
            <p:cNvPr id="28" name="TextBox 27">
              <a:extLst>
                <a:ext uri="{FF2B5EF4-FFF2-40B4-BE49-F238E27FC236}">
                  <a16:creationId xmlns:a16="http://schemas.microsoft.com/office/drawing/2014/main" id="{F47ADC1F-4ACF-4663-AC59-C3C991A94418}"/>
                </a:ext>
              </a:extLst>
            </p:cNvPr>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29" name="TextBox 28">
              <a:extLst>
                <a:ext uri="{FF2B5EF4-FFF2-40B4-BE49-F238E27FC236}">
                  <a16:creationId xmlns:a16="http://schemas.microsoft.com/office/drawing/2014/main" id="{ED000DA9-ED64-4472-9354-93129B96C359}"/>
                </a:ext>
              </a:extLst>
            </p:cNvPr>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30" name="TextBox 29">
              <a:extLst>
                <a:ext uri="{FF2B5EF4-FFF2-40B4-BE49-F238E27FC236}">
                  <a16:creationId xmlns:a16="http://schemas.microsoft.com/office/drawing/2014/main" id="{412E202D-9924-45DA-B969-28CEDB11E15F}"/>
                </a:ext>
              </a:extLst>
            </p:cNvPr>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31" name="TextBox 30">
              <a:extLst>
                <a:ext uri="{FF2B5EF4-FFF2-40B4-BE49-F238E27FC236}">
                  <a16:creationId xmlns:a16="http://schemas.microsoft.com/office/drawing/2014/main" id="{D4B79800-E144-4CE2-8F38-FC69AA82284F}"/>
                </a:ext>
              </a:extLst>
            </p:cNvPr>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32" name="TextBox 31">
            <a:extLst>
              <a:ext uri="{FF2B5EF4-FFF2-40B4-BE49-F238E27FC236}">
                <a16:creationId xmlns:a16="http://schemas.microsoft.com/office/drawing/2014/main" id="{3C24AC55-8294-4E5F-B26D-5E12307CB6FB}"/>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57E120-D78F-436F-9DAF-23D11A3B9C3B}"/>
              </a:ext>
            </a:extLst>
          </p:cNvPr>
          <p:cNvSpPr>
            <a:spLocks noGrp="1"/>
          </p:cNvSpPr>
          <p:nvPr>
            <p:ph type="ctrTitle"/>
          </p:nvPr>
        </p:nvSpPr>
        <p:spPr/>
        <p:txBody>
          <a:bodyPr/>
          <a:lstStyle/>
          <a:p>
            <a:r>
              <a:rPr lang="en-US" dirty="0"/>
              <a:t>Insurance and retirement benefits update</a:t>
            </a:r>
          </a:p>
        </p:txBody>
      </p:sp>
      <p:sp>
        <p:nvSpPr>
          <p:cNvPr id="5" name="Subtitle 4">
            <a:extLst>
              <a:ext uri="{FF2B5EF4-FFF2-40B4-BE49-F238E27FC236}">
                <a16:creationId xmlns:a16="http://schemas.microsoft.com/office/drawing/2014/main" id="{129F286B-1011-41AE-9146-57B9CEFADA4F}"/>
              </a:ext>
            </a:extLst>
          </p:cNvPr>
          <p:cNvSpPr>
            <a:spLocks noGrp="1"/>
          </p:cNvSpPr>
          <p:nvPr>
            <p:ph type="subTitle" idx="1"/>
          </p:nvPr>
        </p:nvSpPr>
        <p:spPr/>
        <p:txBody>
          <a:bodyPr/>
          <a:lstStyle/>
          <a:p>
            <a:r>
              <a:rPr lang="en-US" dirty="0"/>
              <a:t>S.C. City and County Management Association </a:t>
            </a:r>
          </a:p>
          <a:p>
            <a:r>
              <a:rPr lang="en-US" dirty="0"/>
              <a:t>January 20, 2023</a:t>
            </a:r>
          </a:p>
        </p:txBody>
      </p:sp>
    </p:spTree>
    <p:extLst>
      <p:ext uri="{BB962C8B-B14F-4D97-AF65-F5344CB8AC3E}">
        <p14:creationId xmlns:p14="http://schemas.microsoft.com/office/powerpoint/2010/main" val="3567362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66F1E-6A67-48B2-84EE-2D7C7EDF2D31}"/>
              </a:ext>
            </a:extLst>
          </p:cNvPr>
          <p:cNvSpPr>
            <a:spLocks noGrp="1"/>
          </p:cNvSpPr>
          <p:nvPr>
            <p:ph type="title"/>
          </p:nvPr>
        </p:nvSpPr>
        <p:spPr/>
        <p:txBody>
          <a:bodyPr/>
          <a:lstStyle/>
          <a:p>
            <a:r>
              <a:rPr lang="en-US" dirty="0"/>
              <a:t>Past pension reform</a:t>
            </a:r>
          </a:p>
        </p:txBody>
      </p:sp>
      <p:sp>
        <p:nvSpPr>
          <p:cNvPr id="4" name="Slide Number Placeholder 3">
            <a:extLst>
              <a:ext uri="{FF2B5EF4-FFF2-40B4-BE49-F238E27FC236}">
                <a16:creationId xmlns:a16="http://schemas.microsoft.com/office/drawing/2014/main" id="{4B0789EF-B078-484D-A7A9-05594B64230A}"/>
              </a:ext>
            </a:extLst>
          </p:cNvPr>
          <p:cNvSpPr>
            <a:spLocks noGrp="1"/>
          </p:cNvSpPr>
          <p:nvPr>
            <p:ph type="sldNum" sz="quarter" idx="12"/>
          </p:nvPr>
        </p:nvSpPr>
        <p:spPr/>
        <p:txBody>
          <a:bodyPr/>
          <a:lstStyle/>
          <a:p>
            <a:fld id="{28024367-D536-4F59-B2ED-0E7825EDA9AF}" type="slidenum">
              <a:rPr lang="en-US" smtClean="0"/>
              <a:pPr/>
              <a:t>10</a:t>
            </a:fld>
            <a:endParaRPr lang="en-US" dirty="0"/>
          </a:p>
        </p:txBody>
      </p:sp>
      <p:cxnSp>
        <p:nvCxnSpPr>
          <p:cNvPr id="6" name="Google Shape;764;p32">
            <a:extLst>
              <a:ext uri="{FF2B5EF4-FFF2-40B4-BE49-F238E27FC236}">
                <a16:creationId xmlns:a16="http://schemas.microsoft.com/office/drawing/2014/main" id="{1929A59C-F390-4F34-AE76-FF90F0EB2CD7}"/>
              </a:ext>
            </a:extLst>
          </p:cNvPr>
          <p:cNvCxnSpPr>
            <a:cxnSpLocks/>
          </p:cNvCxnSpPr>
          <p:nvPr/>
        </p:nvCxnSpPr>
        <p:spPr>
          <a:xfrm>
            <a:off x="998738" y="2326317"/>
            <a:ext cx="7146524" cy="0"/>
          </a:xfrm>
          <a:prstGeom prst="straightConnector1">
            <a:avLst/>
          </a:prstGeom>
          <a:noFill/>
          <a:ln w="12700" cap="flat" cmpd="sng">
            <a:solidFill>
              <a:schemeClr val="bg2"/>
            </a:solidFill>
            <a:prstDash val="solid"/>
            <a:round/>
            <a:headEnd type="none" w="med" len="med"/>
            <a:tailEnd type="none" w="med" len="med"/>
          </a:ln>
        </p:spPr>
      </p:cxnSp>
      <p:grpSp>
        <p:nvGrpSpPr>
          <p:cNvPr id="84" name="Group 83">
            <a:extLst>
              <a:ext uri="{FF2B5EF4-FFF2-40B4-BE49-F238E27FC236}">
                <a16:creationId xmlns:a16="http://schemas.microsoft.com/office/drawing/2014/main" id="{0A460011-B018-4164-B9D4-3FE8F8DA9783}"/>
              </a:ext>
            </a:extLst>
          </p:cNvPr>
          <p:cNvGrpSpPr/>
          <p:nvPr/>
        </p:nvGrpSpPr>
        <p:grpSpPr>
          <a:xfrm>
            <a:off x="1559988" y="1677174"/>
            <a:ext cx="1602419" cy="2113969"/>
            <a:chOff x="2036379" y="2493923"/>
            <a:chExt cx="1602419" cy="2113969"/>
          </a:xfrm>
        </p:grpSpPr>
        <p:sp>
          <p:nvSpPr>
            <p:cNvPr id="27" name="Google Shape;763;p32">
              <a:extLst>
                <a:ext uri="{FF2B5EF4-FFF2-40B4-BE49-F238E27FC236}">
                  <a16:creationId xmlns:a16="http://schemas.microsoft.com/office/drawing/2014/main" id="{0BDA1026-0DA1-40F7-80B8-2B431544749D}"/>
                </a:ext>
              </a:extLst>
            </p:cNvPr>
            <p:cNvSpPr/>
            <p:nvPr/>
          </p:nvSpPr>
          <p:spPr>
            <a:xfrm>
              <a:off x="2197509" y="2493923"/>
              <a:ext cx="1280160" cy="1280160"/>
            </a:xfrm>
            <a:prstGeom prst="ellipse">
              <a:avLst/>
            </a:prstGeom>
            <a:solidFill>
              <a:schemeClr val="tx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b="1" dirty="0">
                  <a:solidFill>
                    <a:schemeClr val="lt1"/>
                  </a:solidFill>
                  <a:latin typeface="Times New Roman" panose="02020603050405020304" pitchFamily="18" charset="0"/>
                  <a:ea typeface="Fira Sans Extra Condensed"/>
                  <a:cs typeface="Times New Roman" panose="02020603050405020304" pitchFamily="18" charset="0"/>
                  <a:sym typeface="Fira Sans Extra Condensed"/>
                </a:rPr>
                <a:t>2012</a:t>
              </a:r>
              <a:endParaRPr sz="2400" b="1" dirty="0">
                <a:solidFill>
                  <a:schemeClr val="lt1"/>
                </a:solidFill>
                <a:latin typeface="Times New Roman" panose="02020603050405020304" pitchFamily="18" charset="0"/>
                <a:ea typeface="Fira Sans Extra Condensed"/>
                <a:cs typeface="Times New Roman" panose="02020603050405020304" pitchFamily="18" charset="0"/>
                <a:sym typeface="Fira Sans Extra Condensed"/>
              </a:endParaRPr>
            </a:p>
          </p:txBody>
        </p:sp>
        <p:sp>
          <p:nvSpPr>
            <p:cNvPr id="66" name="TextBox 65">
              <a:extLst>
                <a:ext uri="{FF2B5EF4-FFF2-40B4-BE49-F238E27FC236}">
                  <a16:creationId xmlns:a16="http://schemas.microsoft.com/office/drawing/2014/main" id="{C281C880-7552-4F25-A0F2-DCA821661E86}"/>
                </a:ext>
              </a:extLst>
            </p:cNvPr>
            <p:cNvSpPr txBox="1"/>
            <p:nvPr/>
          </p:nvSpPr>
          <p:spPr>
            <a:xfrm>
              <a:off x="2036379" y="4238560"/>
              <a:ext cx="1602419" cy="369332"/>
            </a:xfrm>
            <a:prstGeom prst="rect">
              <a:avLst/>
            </a:prstGeom>
            <a:noFill/>
          </p:spPr>
          <p:txBody>
            <a:bodyPr wrap="square">
              <a:spAutoFit/>
            </a:bodyPr>
            <a:lstStyle/>
            <a:p>
              <a:pPr lvl="0" algn="ctr"/>
              <a:r>
                <a:rPr lang="en-US" sz="1800" b="1" dirty="0">
                  <a:solidFill>
                    <a:schemeClr val="tx2"/>
                  </a:solidFill>
                </a:rPr>
                <a:t>Benefit reform</a:t>
              </a:r>
            </a:p>
          </p:txBody>
        </p:sp>
        <p:cxnSp>
          <p:nvCxnSpPr>
            <p:cNvPr id="80" name="Straight Connector 79">
              <a:extLst>
                <a:ext uri="{FF2B5EF4-FFF2-40B4-BE49-F238E27FC236}">
                  <a16:creationId xmlns:a16="http://schemas.microsoft.com/office/drawing/2014/main" id="{5446BA2A-9443-4357-8735-8DBA680695CD}"/>
                </a:ext>
              </a:extLst>
            </p:cNvPr>
            <p:cNvCxnSpPr>
              <a:cxnSpLocks/>
              <a:stCxn id="27" idx="4"/>
            </p:cNvCxnSpPr>
            <p:nvPr/>
          </p:nvCxnSpPr>
          <p:spPr>
            <a:xfrm>
              <a:off x="2837589" y="3774083"/>
              <a:ext cx="0" cy="464477"/>
            </a:xfrm>
            <a:prstGeom prst="line">
              <a:avLst/>
            </a:prstGeom>
            <a:ln w="9525">
              <a:solidFill>
                <a:schemeClr val="bg2"/>
              </a:solidFill>
              <a:tailEnd type="oval"/>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C07323CA-2C05-4A11-B7F9-E8427C4FDE87}"/>
              </a:ext>
            </a:extLst>
          </p:cNvPr>
          <p:cNvGrpSpPr/>
          <p:nvPr/>
        </p:nvGrpSpPr>
        <p:grpSpPr>
          <a:xfrm>
            <a:off x="5943665" y="1677174"/>
            <a:ext cx="1729813" cy="2113969"/>
            <a:chOff x="5974152" y="2493923"/>
            <a:chExt cx="1729813" cy="2113969"/>
          </a:xfrm>
        </p:grpSpPr>
        <p:sp>
          <p:nvSpPr>
            <p:cNvPr id="48" name="Google Shape;769;p32">
              <a:extLst>
                <a:ext uri="{FF2B5EF4-FFF2-40B4-BE49-F238E27FC236}">
                  <a16:creationId xmlns:a16="http://schemas.microsoft.com/office/drawing/2014/main" id="{23B84BD0-2CD7-45F6-BE81-3BC99FCAB629}"/>
                </a:ext>
              </a:extLst>
            </p:cNvPr>
            <p:cNvSpPr/>
            <p:nvPr/>
          </p:nvSpPr>
          <p:spPr>
            <a:xfrm>
              <a:off x="6198979" y="2493923"/>
              <a:ext cx="1280160" cy="1280160"/>
            </a:xfrm>
            <a:prstGeom prst="ellipse">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b="1" dirty="0">
                  <a:solidFill>
                    <a:schemeClr val="lt1"/>
                  </a:solidFill>
                  <a:latin typeface="Times New Roman" panose="02020603050405020304" pitchFamily="18" charset="0"/>
                  <a:ea typeface="Fira Sans Extra Condensed"/>
                  <a:cs typeface="Times New Roman" panose="02020603050405020304" pitchFamily="18" charset="0"/>
                  <a:sym typeface="Fira Sans Extra Condensed"/>
                </a:rPr>
                <a:t>2017</a:t>
              </a:r>
              <a:endParaRPr sz="2400" b="1" dirty="0">
                <a:solidFill>
                  <a:schemeClr val="lt1"/>
                </a:solidFill>
                <a:latin typeface="Times New Roman" panose="02020603050405020304" pitchFamily="18" charset="0"/>
                <a:ea typeface="Fira Sans Extra Condensed"/>
                <a:cs typeface="Times New Roman" panose="02020603050405020304" pitchFamily="18" charset="0"/>
                <a:sym typeface="Fira Sans Extra Condensed"/>
              </a:endParaRPr>
            </a:p>
          </p:txBody>
        </p:sp>
        <p:sp>
          <p:nvSpPr>
            <p:cNvPr id="68" name="TextBox 67">
              <a:extLst>
                <a:ext uri="{FF2B5EF4-FFF2-40B4-BE49-F238E27FC236}">
                  <a16:creationId xmlns:a16="http://schemas.microsoft.com/office/drawing/2014/main" id="{557C79FF-B162-4353-BD8B-9BF654071792}"/>
                </a:ext>
              </a:extLst>
            </p:cNvPr>
            <p:cNvSpPr txBox="1"/>
            <p:nvPr/>
          </p:nvSpPr>
          <p:spPr>
            <a:xfrm>
              <a:off x="5974152" y="4238560"/>
              <a:ext cx="1729813" cy="369332"/>
            </a:xfrm>
            <a:prstGeom prst="rect">
              <a:avLst/>
            </a:prstGeom>
            <a:noFill/>
          </p:spPr>
          <p:txBody>
            <a:bodyPr wrap="square">
              <a:spAutoFit/>
            </a:bodyPr>
            <a:lstStyle/>
            <a:p>
              <a:pPr lvl="0" algn="ctr"/>
              <a:r>
                <a:rPr lang="en-US" sz="1800" b="1" dirty="0">
                  <a:solidFill>
                    <a:schemeClr val="tx2"/>
                  </a:solidFill>
                </a:rPr>
                <a:t>Funding reform</a:t>
              </a:r>
            </a:p>
          </p:txBody>
        </p:sp>
        <p:cxnSp>
          <p:nvCxnSpPr>
            <p:cNvPr id="81" name="Straight Connector 80">
              <a:extLst>
                <a:ext uri="{FF2B5EF4-FFF2-40B4-BE49-F238E27FC236}">
                  <a16:creationId xmlns:a16="http://schemas.microsoft.com/office/drawing/2014/main" id="{4471A5A6-9CB0-48E0-9F7B-45CA92334FEB}"/>
                </a:ext>
              </a:extLst>
            </p:cNvPr>
            <p:cNvCxnSpPr>
              <a:cxnSpLocks/>
              <a:stCxn id="48" idx="4"/>
            </p:cNvCxnSpPr>
            <p:nvPr/>
          </p:nvCxnSpPr>
          <p:spPr>
            <a:xfrm flipH="1">
              <a:off x="6839058" y="3774083"/>
              <a:ext cx="1" cy="464477"/>
            </a:xfrm>
            <a:prstGeom prst="line">
              <a:avLst/>
            </a:prstGeom>
            <a:ln w="9525">
              <a:solidFill>
                <a:schemeClr val="bg2"/>
              </a:solidFill>
              <a:tailEnd type="ova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53374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SCRS contribution schedule set by Retirement System Funding and Administration Act of 2017</a:t>
            </a:r>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3758437781"/>
              </p:ext>
            </p:extLst>
          </p:nvPr>
        </p:nvGraphicFramePr>
        <p:xfrm>
          <a:off x="457199" y="1262063"/>
          <a:ext cx="7695948" cy="3749040"/>
        </p:xfrm>
        <a:graphic>
          <a:graphicData uri="http://schemas.openxmlformats.org/drawingml/2006/table">
            <a:tbl>
              <a:tblPr firstRow="1" bandRow="1">
                <a:tableStyleId>{5940675A-B579-460E-94D1-54222C63F5DA}</a:tableStyleId>
              </a:tblPr>
              <a:tblGrid>
                <a:gridCol w="777939">
                  <a:extLst>
                    <a:ext uri="{9D8B030D-6E8A-4147-A177-3AD203B41FA5}">
                      <a16:colId xmlns:a16="http://schemas.microsoft.com/office/drawing/2014/main" val="20000"/>
                    </a:ext>
                  </a:extLst>
                </a:gridCol>
                <a:gridCol w="1371537">
                  <a:extLst>
                    <a:ext uri="{9D8B030D-6E8A-4147-A177-3AD203B41FA5}">
                      <a16:colId xmlns:a16="http://schemas.microsoft.com/office/drawing/2014/main" val="20001"/>
                    </a:ext>
                  </a:extLst>
                </a:gridCol>
                <a:gridCol w="1371537">
                  <a:extLst>
                    <a:ext uri="{9D8B030D-6E8A-4147-A177-3AD203B41FA5}">
                      <a16:colId xmlns:a16="http://schemas.microsoft.com/office/drawing/2014/main" val="2166597336"/>
                    </a:ext>
                  </a:extLst>
                </a:gridCol>
                <a:gridCol w="1371537">
                  <a:extLst>
                    <a:ext uri="{9D8B030D-6E8A-4147-A177-3AD203B41FA5}">
                      <a16:colId xmlns:a16="http://schemas.microsoft.com/office/drawing/2014/main" val="20002"/>
                    </a:ext>
                  </a:extLst>
                </a:gridCol>
                <a:gridCol w="1401699">
                  <a:extLst>
                    <a:ext uri="{9D8B030D-6E8A-4147-A177-3AD203B41FA5}">
                      <a16:colId xmlns:a16="http://schemas.microsoft.com/office/drawing/2014/main" val="4267379905"/>
                    </a:ext>
                  </a:extLst>
                </a:gridCol>
                <a:gridCol w="1401699">
                  <a:extLst>
                    <a:ext uri="{9D8B030D-6E8A-4147-A177-3AD203B41FA5}">
                      <a16:colId xmlns:a16="http://schemas.microsoft.com/office/drawing/2014/main" val="4051957140"/>
                    </a:ext>
                  </a:extLst>
                </a:gridCol>
              </a:tblGrid>
              <a:tr h="365760">
                <a:tc>
                  <a:txBody>
                    <a:bodyPr/>
                    <a:lstStyle/>
                    <a:p>
                      <a:pPr algn="ctr"/>
                      <a:r>
                        <a:rPr lang="en-US" sz="1600" b="1" dirty="0">
                          <a:solidFill>
                            <a:schemeClr val="bg1"/>
                          </a:solidFill>
                        </a:rPr>
                        <a:t>Fiscal</a:t>
                      </a:r>
                    </a:p>
                    <a:p>
                      <a:pPr algn="ctr"/>
                      <a:r>
                        <a:rPr lang="en-US" sz="1600" b="1" dirty="0">
                          <a:solidFill>
                            <a:schemeClr val="bg1"/>
                          </a:solidFill>
                        </a:rPr>
                        <a:t>year</a:t>
                      </a:r>
                    </a:p>
                  </a:txBody>
                  <a:tcPr marL="137160" marR="1371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a:txBody>
                    <a:bodyPr/>
                    <a:lstStyle/>
                    <a:p>
                      <a:pPr algn="ctr"/>
                      <a:r>
                        <a:rPr lang="en-US" sz="1600" b="1" dirty="0">
                          <a:solidFill>
                            <a:schemeClr val="bg1"/>
                          </a:solidFill>
                        </a:rPr>
                        <a:t>Scheduled</a:t>
                      </a:r>
                    </a:p>
                    <a:p>
                      <a:pPr algn="ctr"/>
                      <a:r>
                        <a:rPr lang="en-US" sz="1600" b="1" dirty="0">
                          <a:solidFill>
                            <a:schemeClr val="bg1"/>
                          </a:solidFill>
                        </a:rPr>
                        <a:t>employer </a:t>
                      </a:r>
                    </a:p>
                    <a:p>
                      <a:pPr algn="ctr"/>
                      <a:r>
                        <a:rPr lang="en-US" sz="1600" b="1" dirty="0">
                          <a:solidFill>
                            <a:schemeClr val="bg1"/>
                          </a:solidFill>
                        </a:rPr>
                        <a:t>contribution</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a:txBody>
                    <a:bodyPr/>
                    <a:lstStyle/>
                    <a:p>
                      <a:pPr algn="ctr"/>
                      <a:r>
                        <a:rPr lang="en-US" sz="1600" b="1" dirty="0">
                          <a:solidFill>
                            <a:schemeClr val="bg1"/>
                          </a:solidFill>
                        </a:rPr>
                        <a:t>Actual</a:t>
                      </a:r>
                    </a:p>
                    <a:p>
                      <a:pPr algn="ctr"/>
                      <a:r>
                        <a:rPr lang="en-US" sz="1600" b="1" dirty="0">
                          <a:solidFill>
                            <a:schemeClr val="bg1"/>
                          </a:solidFill>
                        </a:rPr>
                        <a:t>employer</a:t>
                      </a:r>
                    </a:p>
                    <a:p>
                      <a:pPr algn="ctr"/>
                      <a:r>
                        <a:rPr lang="en-US" sz="1600" b="1" dirty="0">
                          <a:solidFill>
                            <a:schemeClr val="bg1"/>
                          </a:solidFill>
                        </a:rPr>
                        <a:t>contribution</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a:txBody>
                    <a:bodyPr/>
                    <a:lstStyle/>
                    <a:p>
                      <a:pPr algn="ctr"/>
                      <a:r>
                        <a:rPr lang="en-US" sz="1600" b="1" dirty="0">
                          <a:solidFill>
                            <a:schemeClr val="bg1"/>
                          </a:solidFill>
                        </a:rPr>
                        <a:t>Employee </a:t>
                      </a:r>
                    </a:p>
                    <a:p>
                      <a:pPr algn="ctr"/>
                      <a:r>
                        <a:rPr lang="en-US" sz="1600" b="1" dirty="0">
                          <a:solidFill>
                            <a:schemeClr val="bg1"/>
                          </a:solidFill>
                        </a:rPr>
                        <a:t>contribution</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a:txBody>
                    <a:bodyPr/>
                    <a:lstStyle/>
                    <a:p>
                      <a:pPr algn="ctr"/>
                      <a:r>
                        <a:rPr lang="en-US" sz="1600" b="1" dirty="0">
                          <a:solidFill>
                            <a:schemeClr val="bg1"/>
                          </a:solidFill>
                        </a:rPr>
                        <a:t>Maximum</a:t>
                      </a:r>
                    </a:p>
                    <a:p>
                      <a:pPr algn="ctr"/>
                      <a:r>
                        <a:rPr lang="en-US" sz="1600" b="1" dirty="0">
                          <a:solidFill>
                            <a:schemeClr val="bg1"/>
                          </a:solidFill>
                        </a:rPr>
                        <a:t>amortization</a:t>
                      </a:r>
                    </a:p>
                    <a:p>
                      <a:pPr algn="ctr"/>
                      <a:r>
                        <a:rPr lang="en-US" sz="1600" b="1" dirty="0">
                          <a:solidFill>
                            <a:schemeClr val="bg1"/>
                          </a:solidFill>
                        </a:rPr>
                        <a:t>period</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a:txBody>
                    <a:bodyPr/>
                    <a:lstStyle/>
                    <a:p>
                      <a:pPr algn="ctr"/>
                      <a:r>
                        <a:rPr lang="en-US" sz="1600" b="1" dirty="0">
                          <a:solidFill>
                            <a:schemeClr val="bg1"/>
                          </a:solidFill>
                        </a:rPr>
                        <a:t>Actual</a:t>
                      </a:r>
                    </a:p>
                    <a:p>
                      <a:pPr algn="ctr"/>
                      <a:r>
                        <a:rPr lang="en-US" sz="1600" b="1" dirty="0">
                          <a:solidFill>
                            <a:schemeClr val="bg1"/>
                          </a:solidFill>
                        </a:rPr>
                        <a:t>amortization</a:t>
                      </a:r>
                    </a:p>
                    <a:p>
                      <a:pPr algn="ctr"/>
                      <a:r>
                        <a:rPr lang="en-US" sz="1600" b="1" dirty="0">
                          <a:solidFill>
                            <a:schemeClr val="bg1"/>
                          </a:solidFill>
                        </a:rPr>
                        <a:t>period</a:t>
                      </a:r>
                    </a:p>
                  </a:txBody>
                  <a:tcPr marL="137160" marR="1371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extLst>
                  <a:ext uri="{0D108BD9-81ED-4DB2-BD59-A6C34878D82A}">
                    <a16:rowId xmlns:a16="http://schemas.microsoft.com/office/drawing/2014/main" val="10001"/>
                  </a:ext>
                </a:extLst>
              </a:tr>
              <a:tr h="365760">
                <a:tc>
                  <a:txBody>
                    <a:bodyPr/>
                    <a:lstStyle/>
                    <a:p>
                      <a:pPr algn="ctr"/>
                      <a:r>
                        <a:rPr lang="en-US" sz="1600" b="1" dirty="0">
                          <a:solidFill>
                            <a:schemeClr val="tx2"/>
                          </a:solidFill>
                        </a:rPr>
                        <a:t>2017</a:t>
                      </a:r>
                    </a:p>
                  </a:txBody>
                  <a:tcPr marL="137160" marR="1371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11.56%</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11.56%</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8.66%</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2"/>
                          </a:solidFill>
                        </a:rPr>
                        <a:t>30 years</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2"/>
                          </a:solidFill>
                        </a:rPr>
                        <a:t>24 years</a:t>
                      </a:r>
                    </a:p>
                  </a:txBody>
                  <a:tcPr marL="137160" marR="1371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2"/>
                  </a:ext>
                </a:extLst>
              </a:tr>
              <a:tr h="365760">
                <a:tc>
                  <a:txBody>
                    <a:bodyPr/>
                    <a:lstStyle/>
                    <a:p>
                      <a:pPr algn="ctr"/>
                      <a:r>
                        <a:rPr lang="en-US" sz="1600" b="1" dirty="0">
                          <a:solidFill>
                            <a:schemeClr val="tx2"/>
                          </a:solidFill>
                        </a:rPr>
                        <a:t>2018</a:t>
                      </a:r>
                    </a:p>
                  </a:txBody>
                  <a:tcPr marL="137160" marR="1371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13.56%</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13.56%</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9.00%</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30 years</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22 years</a:t>
                      </a:r>
                    </a:p>
                  </a:txBody>
                  <a:tcPr marL="137160" marR="1371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3"/>
                  </a:ext>
                </a:extLst>
              </a:tr>
              <a:tr h="365760">
                <a:tc>
                  <a:txBody>
                    <a:bodyPr/>
                    <a:lstStyle/>
                    <a:p>
                      <a:pPr algn="ctr"/>
                      <a:r>
                        <a:rPr lang="en-US" sz="1600" b="1" dirty="0">
                          <a:solidFill>
                            <a:schemeClr val="tx2"/>
                          </a:solidFill>
                        </a:rPr>
                        <a:t>2019</a:t>
                      </a:r>
                    </a:p>
                  </a:txBody>
                  <a:tcPr marL="137160" marR="1371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14.56%</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14.56%</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9.00%</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29 years</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23 years</a:t>
                      </a:r>
                    </a:p>
                  </a:txBody>
                  <a:tcPr marL="137160" marR="1371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4"/>
                  </a:ext>
                </a:extLst>
              </a:tr>
              <a:tr h="365760">
                <a:tc>
                  <a:txBody>
                    <a:bodyPr/>
                    <a:lstStyle/>
                    <a:p>
                      <a:pPr algn="ctr"/>
                      <a:r>
                        <a:rPr lang="en-US" sz="1600" b="1" dirty="0">
                          <a:solidFill>
                            <a:schemeClr val="tx2"/>
                          </a:solidFill>
                        </a:rPr>
                        <a:t>2020</a:t>
                      </a:r>
                    </a:p>
                  </a:txBody>
                  <a:tcPr marL="137160" marR="1371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15.56%</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15.56%</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9.00%</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28 years</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20 years</a:t>
                      </a:r>
                    </a:p>
                  </a:txBody>
                  <a:tcPr marL="137160" marR="1371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5"/>
                  </a:ext>
                </a:extLst>
              </a:tr>
              <a:tr h="365760">
                <a:tc>
                  <a:txBody>
                    <a:bodyPr/>
                    <a:lstStyle/>
                    <a:p>
                      <a:pPr algn="ctr"/>
                      <a:r>
                        <a:rPr lang="en-US" sz="1600" b="1" dirty="0">
                          <a:solidFill>
                            <a:schemeClr val="tx2"/>
                          </a:solidFill>
                        </a:rPr>
                        <a:t>2021</a:t>
                      </a:r>
                    </a:p>
                  </a:txBody>
                  <a:tcPr marL="137160" marR="1371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16.56%</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15.56%</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9.00%</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27 years</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2"/>
                          </a:solidFill>
                        </a:rPr>
                        <a:t>20 years</a:t>
                      </a:r>
                    </a:p>
                  </a:txBody>
                  <a:tcPr marL="137160" marR="1371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365760">
                <a:tc>
                  <a:txBody>
                    <a:bodyPr/>
                    <a:lstStyle/>
                    <a:p>
                      <a:pPr algn="ctr"/>
                      <a:r>
                        <a:rPr lang="en-US" sz="1600" b="1" dirty="0">
                          <a:solidFill>
                            <a:schemeClr val="tx2"/>
                          </a:solidFill>
                        </a:rPr>
                        <a:t>2022</a:t>
                      </a:r>
                    </a:p>
                  </a:txBody>
                  <a:tcPr marL="137160" marR="1371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17.56%</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16.56%</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r>
                        <a:rPr lang="en-US" sz="1600" dirty="0">
                          <a:solidFill>
                            <a:schemeClr val="tx2"/>
                          </a:solidFill>
                        </a:rPr>
                        <a:t>9.00%</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26 years</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2"/>
                          </a:solidFill>
                        </a:rPr>
                        <a:t>17 years</a:t>
                      </a:r>
                    </a:p>
                  </a:txBody>
                  <a:tcPr marL="137160" marR="1371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365760">
                <a:tc>
                  <a:txBody>
                    <a:bodyPr/>
                    <a:lstStyle/>
                    <a:p>
                      <a:pPr algn="ctr"/>
                      <a:r>
                        <a:rPr lang="en-US" sz="1600" b="1" dirty="0">
                          <a:solidFill>
                            <a:schemeClr val="tx2"/>
                          </a:solidFill>
                        </a:rPr>
                        <a:t>2023</a:t>
                      </a:r>
                    </a:p>
                  </a:txBody>
                  <a:tcPr marL="137160" marR="1371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18.56%</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17.56%</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r>
                        <a:rPr lang="en-US" sz="1600" dirty="0">
                          <a:solidFill>
                            <a:schemeClr val="tx2"/>
                          </a:solidFill>
                        </a:rPr>
                        <a:t>9.00%</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25 years</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endParaRPr lang="en-US" sz="1600" dirty="0">
                        <a:solidFill>
                          <a:schemeClr val="tx2"/>
                        </a:solidFill>
                      </a:endParaRPr>
                    </a:p>
                  </a:txBody>
                  <a:tcPr marL="137160" marR="1371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8"/>
                  </a:ext>
                </a:extLst>
              </a:tr>
              <a:tr h="365760">
                <a:tc>
                  <a:txBody>
                    <a:bodyPr/>
                    <a:lstStyle/>
                    <a:p>
                      <a:pPr algn="ctr"/>
                      <a:r>
                        <a:rPr lang="en-US" sz="1600" b="1" dirty="0">
                          <a:solidFill>
                            <a:schemeClr val="tx2"/>
                          </a:solidFill>
                        </a:rPr>
                        <a:t>2028</a:t>
                      </a:r>
                    </a:p>
                  </a:txBody>
                  <a:tcPr marL="137160" marR="1371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lang="en-US" sz="1600" dirty="0">
                          <a:solidFill>
                            <a:schemeClr val="tx2"/>
                          </a:solidFill>
                        </a:rPr>
                        <a:t>18.56%</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endParaRPr lang="en-US" sz="1600" dirty="0">
                        <a:solidFill>
                          <a:schemeClr val="tx2"/>
                        </a:solidFill>
                      </a:endParaRP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lang="en-US" sz="1600" dirty="0">
                          <a:solidFill>
                            <a:schemeClr val="tx2"/>
                          </a:solidFill>
                        </a:rPr>
                        <a:t>9.00%</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lang="en-US" sz="1600" dirty="0">
                          <a:solidFill>
                            <a:schemeClr val="tx2"/>
                          </a:solidFill>
                        </a:rPr>
                        <a:t>20 years</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endParaRPr lang="en-US" sz="1600" dirty="0">
                        <a:solidFill>
                          <a:schemeClr val="tx2"/>
                        </a:solidFill>
                      </a:endParaRPr>
                    </a:p>
                  </a:txBody>
                  <a:tcPr marL="137160" marR="1371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14757390"/>
                  </a:ext>
                </a:extLst>
              </a:tr>
            </a:tbl>
          </a:graphicData>
        </a:graphic>
      </p:graphicFrame>
      <p:sp>
        <p:nvSpPr>
          <p:cNvPr id="4" name="Slide Number Placeholder 3"/>
          <p:cNvSpPr>
            <a:spLocks noGrp="1"/>
          </p:cNvSpPr>
          <p:nvPr>
            <p:ph type="sldNum" sz="quarter" idx="12"/>
          </p:nvPr>
        </p:nvSpPr>
        <p:spPr/>
        <p:txBody>
          <a:bodyPr/>
          <a:lstStyle/>
          <a:p>
            <a:fld id="{28024367-D536-4F59-B2ED-0E7825EDA9AF}" type="slidenum">
              <a:rPr lang="en-US" smtClean="0"/>
              <a:pPr/>
              <a:t>11</a:t>
            </a:fld>
            <a:endParaRPr lang="en-US" dirty="0"/>
          </a:p>
        </p:txBody>
      </p:sp>
      <p:sp>
        <p:nvSpPr>
          <p:cNvPr id="6" name="TextBox 5"/>
          <p:cNvSpPr txBox="1"/>
          <p:nvPr/>
        </p:nvSpPr>
        <p:spPr>
          <a:xfrm>
            <a:off x="457198" y="6044851"/>
            <a:ext cx="7030122" cy="246221"/>
          </a:xfrm>
          <a:prstGeom prst="rect">
            <a:avLst/>
          </a:prstGeom>
          <a:noFill/>
        </p:spPr>
        <p:txBody>
          <a:bodyPr wrap="square" rtlCol="0">
            <a:spAutoFit/>
          </a:bodyPr>
          <a:lstStyle/>
          <a:p>
            <a:r>
              <a:rPr lang="en-US" sz="1000" dirty="0">
                <a:solidFill>
                  <a:schemeClr val="tx2"/>
                </a:solidFill>
              </a:rPr>
              <a:t>Rates include incidental death benefit contributions when applicable.</a:t>
            </a:r>
          </a:p>
        </p:txBody>
      </p:sp>
      <p:sp>
        <p:nvSpPr>
          <p:cNvPr id="3" name="Rectangle 2">
            <a:extLst>
              <a:ext uri="{FF2B5EF4-FFF2-40B4-BE49-F238E27FC236}">
                <a16:creationId xmlns:a16="http://schemas.microsoft.com/office/drawing/2014/main" id="{0F7FB3F5-D559-488D-9334-B89CA376BE2F}"/>
              </a:ext>
            </a:extLst>
          </p:cNvPr>
          <p:cNvSpPr/>
          <p:nvPr/>
        </p:nvSpPr>
        <p:spPr>
          <a:xfrm>
            <a:off x="457198" y="5126641"/>
            <a:ext cx="8229467" cy="830997"/>
          </a:xfrm>
          <a:prstGeom prst="rect">
            <a:avLst/>
          </a:prstGeom>
        </p:spPr>
        <p:txBody>
          <a:bodyPr wrap="square">
            <a:spAutoFit/>
          </a:bodyPr>
          <a:lstStyle/>
          <a:p>
            <a:r>
              <a:rPr lang="en-US" sz="1600" dirty="0">
                <a:solidFill>
                  <a:schemeClr val="tx2"/>
                </a:solidFill>
              </a:rPr>
              <a:t>The General Assembly included a provision in its continuing resolution suspending the statutory employer contribution rate increase for all of fiscal year 2021. As such, it is expected that the scheduled time period for employer contribution rate increases will be extended.</a:t>
            </a:r>
          </a:p>
        </p:txBody>
      </p:sp>
    </p:spTree>
    <p:extLst>
      <p:ext uri="{BB962C8B-B14F-4D97-AF65-F5344CB8AC3E}">
        <p14:creationId xmlns:p14="http://schemas.microsoft.com/office/powerpoint/2010/main" val="4150241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PORS contribution schedule set by Retirement System Funding and Administration Act of 2017</a:t>
            </a:r>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1698299216"/>
              </p:ext>
            </p:extLst>
          </p:nvPr>
        </p:nvGraphicFramePr>
        <p:xfrm>
          <a:off x="457199" y="1262063"/>
          <a:ext cx="7695948" cy="3749040"/>
        </p:xfrm>
        <a:graphic>
          <a:graphicData uri="http://schemas.openxmlformats.org/drawingml/2006/table">
            <a:tbl>
              <a:tblPr firstRow="1" bandRow="1">
                <a:tableStyleId>{5940675A-B579-460E-94D1-54222C63F5DA}</a:tableStyleId>
              </a:tblPr>
              <a:tblGrid>
                <a:gridCol w="777939">
                  <a:extLst>
                    <a:ext uri="{9D8B030D-6E8A-4147-A177-3AD203B41FA5}">
                      <a16:colId xmlns:a16="http://schemas.microsoft.com/office/drawing/2014/main" val="20000"/>
                    </a:ext>
                  </a:extLst>
                </a:gridCol>
                <a:gridCol w="1371537">
                  <a:extLst>
                    <a:ext uri="{9D8B030D-6E8A-4147-A177-3AD203B41FA5}">
                      <a16:colId xmlns:a16="http://schemas.microsoft.com/office/drawing/2014/main" val="20001"/>
                    </a:ext>
                  </a:extLst>
                </a:gridCol>
                <a:gridCol w="1371537">
                  <a:extLst>
                    <a:ext uri="{9D8B030D-6E8A-4147-A177-3AD203B41FA5}">
                      <a16:colId xmlns:a16="http://schemas.microsoft.com/office/drawing/2014/main" val="2166597336"/>
                    </a:ext>
                  </a:extLst>
                </a:gridCol>
                <a:gridCol w="1371537">
                  <a:extLst>
                    <a:ext uri="{9D8B030D-6E8A-4147-A177-3AD203B41FA5}">
                      <a16:colId xmlns:a16="http://schemas.microsoft.com/office/drawing/2014/main" val="20002"/>
                    </a:ext>
                  </a:extLst>
                </a:gridCol>
                <a:gridCol w="1401699">
                  <a:extLst>
                    <a:ext uri="{9D8B030D-6E8A-4147-A177-3AD203B41FA5}">
                      <a16:colId xmlns:a16="http://schemas.microsoft.com/office/drawing/2014/main" val="4267379905"/>
                    </a:ext>
                  </a:extLst>
                </a:gridCol>
                <a:gridCol w="1401699">
                  <a:extLst>
                    <a:ext uri="{9D8B030D-6E8A-4147-A177-3AD203B41FA5}">
                      <a16:colId xmlns:a16="http://schemas.microsoft.com/office/drawing/2014/main" val="4051957140"/>
                    </a:ext>
                  </a:extLst>
                </a:gridCol>
              </a:tblGrid>
              <a:tr h="365760">
                <a:tc>
                  <a:txBody>
                    <a:bodyPr/>
                    <a:lstStyle/>
                    <a:p>
                      <a:pPr algn="ctr"/>
                      <a:r>
                        <a:rPr lang="en-US" sz="1600" b="1" dirty="0">
                          <a:solidFill>
                            <a:schemeClr val="bg1"/>
                          </a:solidFill>
                        </a:rPr>
                        <a:t>Fiscal</a:t>
                      </a:r>
                    </a:p>
                    <a:p>
                      <a:pPr algn="ctr"/>
                      <a:r>
                        <a:rPr lang="en-US" sz="1600" b="1" dirty="0">
                          <a:solidFill>
                            <a:schemeClr val="bg1"/>
                          </a:solidFill>
                        </a:rPr>
                        <a:t>year</a:t>
                      </a:r>
                    </a:p>
                  </a:txBody>
                  <a:tcPr marL="137160" marR="1371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a:txBody>
                    <a:bodyPr/>
                    <a:lstStyle/>
                    <a:p>
                      <a:pPr algn="ctr"/>
                      <a:r>
                        <a:rPr lang="en-US" sz="1600" b="1" dirty="0">
                          <a:solidFill>
                            <a:schemeClr val="bg1"/>
                          </a:solidFill>
                        </a:rPr>
                        <a:t>Scheduled</a:t>
                      </a:r>
                    </a:p>
                    <a:p>
                      <a:pPr algn="ctr"/>
                      <a:r>
                        <a:rPr lang="en-US" sz="1600" b="1" dirty="0">
                          <a:solidFill>
                            <a:schemeClr val="bg1"/>
                          </a:solidFill>
                        </a:rPr>
                        <a:t>employer </a:t>
                      </a:r>
                    </a:p>
                    <a:p>
                      <a:pPr algn="ctr"/>
                      <a:r>
                        <a:rPr lang="en-US" sz="1600" b="1" dirty="0">
                          <a:solidFill>
                            <a:schemeClr val="bg1"/>
                          </a:solidFill>
                        </a:rPr>
                        <a:t>contribution</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a:txBody>
                    <a:bodyPr/>
                    <a:lstStyle/>
                    <a:p>
                      <a:pPr algn="ctr"/>
                      <a:r>
                        <a:rPr lang="en-US" sz="1600" b="1" dirty="0">
                          <a:solidFill>
                            <a:schemeClr val="bg1"/>
                          </a:solidFill>
                        </a:rPr>
                        <a:t>Actual</a:t>
                      </a:r>
                    </a:p>
                    <a:p>
                      <a:pPr algn="ctr"/>
                      <a:r>
                        <a:rPr lang="en-US" sz="1600" b="1" dirty="0">
                          <a:solidFill>
                            <a:schemeClr val="bg1"/>
                          </a:solidFill>
                        </a:rPr>
                        <a:t>employer</a:t>
                      </a:r>
                    </a:p>
                    <a:p>
                      <a:pPr algn="ctr"/>
                      <a:r>
                        <a:rPr lang="en-US" sz="1600" b="1" dirty="0">
                          <a:solidFill>
                            <a:schemeClr val="bg1"/>
                          </a:solidFill>
                        </a:rPr>
                        <a:t>contribution</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a:txBody>
                    <a:bodyPr/>
                    <a:lstStyle/>
                    <a:p>
                      <a:pPr algn="ctr"/>
                      <a:r>
                        <a:rPr lang="en-US" sz="1600" b="1" dirty="0">
                          <a:solidFill>
                            <a:schemeClr val="bg1"/>
                          </a:solidFill>
                        </a:rPr>
                        <a:t>Employee </a:t>
                      </a:r>
                    </a:p>
                    <a:p>
                      <a:pPr algn="ctr"/>
                      <a:r>
                        <a:rPr lang="en-US" sz="1600" b="1" dirty="0">
                          <a:solidFill>
                            <a:schemeClr val="bg1"/>
                          </a:solidFill>
                        </a:rPr>
                        <a:t>contribution</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a:txBody>
                    <a:bodyPr/>
                    <a:lstStyle/>
                    <a:p>
                      <a:pPr algn="ctr"/>
                      <a:r>
                        <a:rPr lang="en-US" sz="1600" b="1" dirty="0">
                          <a:solidFill>
                            <a:schemeClr val="bg1"/>
                          </a:solidFill>
                        </a:rPr>
                        <a:t>Maximum</a:t>
                      </a:r>
                    </a:p>
                    <a:p>
                      <a:pPr algn="ctr"/>
                      <a:r>
                        <a:rPr lang="en-US" sz="1600" b="1" dirty="0">
                          <a:solidFill>
                            <a:schemeClr val="bg1"/>
                          </a:solidFill>
                        </a:rPr>
                        <a:t>amortization</a:t>
                      </a:r>
                    </a:p>
                    <a:p>
                      <a:pPr algn="ctr"/>
                      <a:r>
                        <a:rPr lang="en-US" sz="1600" b="1" dirty="0">
                          <a:solidFill>
                            <a:schemeClr val="bg1"/>
                          </a:solidFill>
                        </a:rPr>
                        <a:t>period</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a:txBody>
                    <a:bodyPr/>
                    <a:lstStyle/>
                    <a:p>
                      <a:pPr algn="ctr"/>
                      <a:r>
                        <a:rPr lang="en-US" sz="1600" b="1" dirty="0">
                          <a:solidFill>
                            <a:schemeClr val="bg1"/>
                          </a:solidFill>
                        </a:rPr>
                        <a:t>Actual</a:t>
                      </a:r>
                    </a:p>
                    <a:p>
                      <a:pPr algn="ctr"/>
                      <a:r>
                        <a:rPr lang="en-US" sz="1600" b="1" dirty="0">
                          <a:solidFill>
                            <a:schemeClr val="bg1"/>
                          </a:solidFill>
                        </a:rPr>
                        <a:t>amortization</a:t>
                      </a:r>
                    </a:p>
                    <a:p>
                      <a:pPr algn="ctr"/>
                      <a:r>
                        <a:rPr lang="en-US" sz="1600" b="1" dirty="0">
                          <a:solidFill>
                            <a:schemeClr val="bg1"/>
                          </a:solidFill>
                        </a:rPr>
                        <a:t>period</a:t>
                      </a:r>
                    </a:p>
                  </a:txBody>
                  <a:tcPr marL="137160" marR="1371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extLst>
                  <a:ext uri="{0D108BD9-81ED-4DB2-BD59-A6C34878D82A}">
                    <a16:rowId xmlns:a16="http://schemas.microsoft.com/office/drawing/2014/main" val="10001"/>
                  </a:ext>
                </a:extLst>
              </a:tr>
              <a:tr h="365760">
                <a:tc>
                  <a:txBody>
                    <a:bodyPr/>
                    <a:lstStyle/>
                    <a:p>
                      <a:pPr algn="ctr"/>
                      <a:r>
                        <a:rPr lang="en-US" sz="1600" b="1" dirty="0">
                          <a:solidFill>
                            <a:schemeClr val="tx2"/>
                          </a:solidFill>
                        </a:rPr>
                        <a:t>2017</a:t>
                      </a:r>
                    </a:p>
                  </a:txBody>
                  <a:tcPr marL="137160" marR="1371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14.24%</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14.24%</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9.24%</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2"/>
                          </a:solidFill>
                        </a:rPr>
                        <a:t>30 years</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2"/>
                          </a:solidFill>
                        </a:rPr>
                        <a:t>23 years</a:t>
                      </a:r>
                    </a:p>
                  </a:txBody>
                  <a:tcPr marL="137160" marR="1371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2"/>
                  </a:ext>
                </a:extLst>
              </a:tr>
              <a:tr h="365760">
                <a:tc>
                  <a:txBody>
                    <a:bodyPr/>
                    <a:lstStyle/>
                    <a:p>
                      <a:pPr algn="ctr"/>
                      <a:r>
                        <a:rPr lang="en-US" sz="1600" b="1" dirty="0">
                          <a:solidFill>
                            <a:schemeClr val="tx2"/>
                          </a:solidFill>
                        </a:rPr>
                        <a:t>2018</a:t>
                      </a:r>
                    </a:p>
                  </a:txBody>
                  <a:tcPr marL="137160" marR="1371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16.24%</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16.24%</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9.75%</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30 years</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20 years</a:t>
                      </a:r>
                    </a:p>
                  </a:txBody>
                  <a:tcPr marL="137160" marR="1371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3"/>
                  </a:ext>
                </a:extLst>
              </a:tr>
              <a:tr h="365760">
                <a:tc>
                  <a:txBody>
                    <a:bodyPr/>
                    <a:lstStyle/>
                    <a:p>
                      <a:pPr algn="ctr"/>
                      <a:r>
                        <a:rPr lang="en-US" sz="1600" b="1" dirty="0">
                          <a:solidFill>
                            <a:schemeClr val="tx2"/>
                          </a:solidFill>
                        </a:rPr>
                        <a:t>2019</a:t>
                      </a:r>
                    </a:p>
                  </a:txBody>
                  <a:tcPr marL="137160" marR="1371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17.24%</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17.24%</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9.75%</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29 years</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18 years</a:t>
                      </a:r>
                    </a:p>
                  </a:txBody>
                  <a:tcPr marL="137160" marR="1371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4"/>
                  </a:ext>
                </a:extLst>
              </a:tr>
              <a:tr h="365760">
                <a:tc>
                  <a:txBody>
                    <a:bodyPr/>
                    <a:lstStyle/>
                    <a:p>
                      <a:pPr algn="ctr"/>
                      <a:r>
                        <a:rPr lang="en-US" sz="1600" b="1" dirty="0">
                          <a:solidFill>
                            <a:schemeClr val="tx2"/>
                          </a:solidFill>
                        </a:rPr>
                        <a:t>2020</a:t>
                      </a:r>
                    </a:p>
                  </a:txBody>
                  <a:tcPr marL="137160" marR="1371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18.24%</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18.24%</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9.75%</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28 years</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18 years</a:t>
                      </a:r>
                    </a:p>
                  </a:txBody>
                  <a:tcPr marL="137160" marR="1371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5"/>
                  </a:ext>
                </a:extLst>
              </a:tr>
              <a:tr h="365760">
                <a:tc>
                  <a:txBody>
                    <a:bodyPr/>
                    <a:lstStyle/>
                    <a:p>
                      <a:pPr algn="ctr"/>
                      <a:r>
                        <a:rPr lang="en-US" sz="1600" b="1" dirty="0">
                          <a:solidFill>
                            <a:schemeClr val="tx2"/>
                          </a:solidFill>
                        </a:rPr>
                        <a:t>2021</a:t>
                      </a:r>
                    </a:p>
                  </a:txBody>
                  <a:tcPr marL="137160" marR="1371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19.24%</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18.24%</a:t>
                      </a:r>
                    </a:p>
                  </a:txBody>
                  <a:tcPr marL="204675" marR="20467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9.75%</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27 years</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2"/>
                          </a:solidFill>
                        </a:rPr>
                        <a:t>19 years</a:t>
                      </a:r>
                    </a:p>
                  </a:txBody>
                  <a:tcPr marL="137160" marR="1371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365760">
                <a:tc>
                  <a:txBody>
                    <a:bodyPr/>
                    <a:lstStyle/>
                    <a:p>
                      <a:pPr algn="ctr"/>
                      <a:r>
                        <a:rPr lang="en-US" sz="1600" b="1" dirty="0">
                          <a:solidFill>
                            <a:schemeClr val="tx2"/>
                          </a:solidFill>
                        </a:rPr>
                        <a:t>2022</a:t>
                      </a:r>
                    </a:p>
                  </a:txBody>
                  <a:tcPr marL="137160" marR="1371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20.24%</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19.24%</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r>
                        <a:rPr lang="en-US" sz="1600" dirty="0">
                          <a:solidFill>
                            <a:schemeClr val="tx2"/>
                          </a:solidFill>
                        </a:rPr>
                        <a:t>9.75%</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26 years</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16 years</a:t>
                      </a:r>
                    </a:p>
                  </a:txBody>
                  <a:tcPr marL="137160" marR="1371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365760">
                <a:tc>
                  <a:txBody>
                    <a:bodyPr/>
                    <a:lstStyle/>
                    <a:p>
                      <a:pPr algn="ctr"/>
                      <a:r>
                        <a:rPr lang="en-US" sz="1600" b="1" dirty="0">
                          <a:solidFill>
                            <a:schemeClr val="tx2"/>
                          </a:solidFill>
                        </a:rPr>
                        <a:t>2023</a:t>
                      </a:r>
                    </a:p>
                  </a:txBody>
                  <a:tcPr marL="137160" marR="1371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21.24%</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20.24%</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r>
                        <a:rPr lang="en-US" sz="1600" dirty="0">
                          <a:solidFill>
                            <a:schemeClr val="tx2"/>
                          </a:solidFill>
                        </a:rPr>
                        <a:t>9.75%</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600" dirty="0">
                          <a:solidFill>
                            <a:schemeClr val="tx2"/>
                          </a:solidFill>
                        </a:rPr>
                        <a:t>25 years</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endParaRPr lang="en-US" sz="1600" dirty="0">
                        <a:solidFill>
                          <a:schemeClr val="tx2"/>
                        </a:solidFill>
                      </a:endParaRPr>
                    </a:p>
                  </a:txBody>
                  <a:tcPr marL="137160" marR="1371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8"/>
                  </a:ext>
                </a:extLst>
              </a:tr>
              <a:tr h="365760">
                <a:tc>
                  <a:txBody>
                    <a:bodyPr/>
                    <a:lstStyle/>
                    <a:p>
                      <a:pPr algn="ctr"/>
                      <a:r>
                        <a:rPr lang="en-US" sz="1600" b="1" dirty="0">
                          <a:solidFill>
                            <a:schemeClr val="tx2"/>
                          </a:solidFill>
                        </a:rPr>
                        <a:t>2028</a:t>
                      </a:r>
                    </a:p>
                  </a:txBody>
                  <a:tcPr marL="137160" marR="1371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lang="en-US" sz="1600" dirty="0">
                          <a:solidFill>
                            <a:schemeClr val="tx2"/>
                          </a:solidFill>
                        </a:rPr>
                        <a:t>21.24%</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endParaRPr lang="en-US" sz="1600" dirty="0">
                        <a:solidFill>
                          <a:schemeClr val="tx2"/>
                        </a:solidFill>
                      </a:endParaRP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lang="en-US" sz="1600" dirty="0">
                          <a:solidFill>
                            <a:schemeClr val="tx2"/>
                          </a:solidFill>
                        </a:rPr>
                        <a:t>9.75%</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r>
                        <a:rPr lang="en-US" sz="1600" dirty="0">
                          <a:solidFill>
                            <a:schemeClr val="tx2"/>
                          </a:solidFill>
                        </a:rPr>
                        <a:t>20 years</a:t>
                      </a:r>
                    </a:p>
                  </a:txBody>
                  <a:tcPr marL="137160" marR="1371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a:endParaRPr lang="en-US" sz="1600" dirty="0">
                        <a:solidFill>
                          <a:schemeClr val="tx2"/>
                        </a:solidFill>
                      </a:endParaRPr>
                    </a:p>
                  </a:txBody>
                  <a:tcPr marL="137160" marR="1371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14757390"/>
                  </a:ext>
                </a:extLst>
              </a:tr>
            </a:tbl>
          </a:graphicData>
        </a:graphic>
      </p:graphicFrame>
      <p:sp>
        <p:nvSpPr>
          <p:cNvPr id="4" name="Slide Number Placeholder 3"/>
          <p:cNvSpPr>
            <a:spLocks noGrp="1"/>
          </p:cNvSpPr>
          <p:nvPr>
            <p:ph type="sldNum" sz="quarter" idx="12"/>
          </p:nvPr>
        </p:nvSpPr>
        <p:spPr/>
        <p:txBody>
          <a:bodyPr/>
          <a:lstStyle/>
          <a:p>
            <a:fld id="{28024367-D536-4F59-B2ED-0E7825EDA9AF}" type="slidenum">
              <a:rPr lang="en-US" smtClean="0"/>
              <a:pPr/>
              <a:t>12</a:t>
            </a:fld>
            <a:endParaRPr lang="en-US" dirty="0"/>
          </a:p>
        </p:txBody>
      </p:sp>
      <p:sp>
        <p:nvSpPr>
          <p:cNvPr id="6" name="TextBox 5"/>
          <p:cNvSpPr txBox="1"/>
          <p:nvPr/>
        </p:nvSpPr>
        <p:spPr>
          <a:xfrm>
            <a:off x="457198" y="6044851"/>
            <a:ext cx="7030122" cy="246221"/>
          </a:xfrm>
          <a:prstGeom prst="rect">
            <a:avLst/>
          </a:prstGeom>
          <a:noFill/>
        </p:spPr>
        <p:txBody>
          <a:bodyPr wrap="square" rtlCol="0">
            <a:spAutoFit/>
          </a:bodyPr>
          <a:lstStyle/>
          <a:p>
            <a:r>
              <a:rPr lang="en-US" sz="1000" dirty="0">
                <a:solidFill>
                  <a:schemeClr val="tx2"/>
                </a:solidFill>
              </a:rPr>
              <a:t>Rates include incidental death benefit and Accidental Death Program contributions when applicable.</a:t>
            </a:r>
          </a:p>
        </p:txBody>
      </p:sp>
      <p:sp>
        <p:nvSpPr>
          <p:cNvPr id="3" name="Rectangle 2">
            <a:extLst>
              <a:ext uri="{FF2B5EF4-FFF2-40B4-BE49-F238E27FC236}">
                <a16:creationId xmlns:a16="http://schemas.microsoft.com/office/drawing/2014/main" id="{0F7FB3F5-D559-488D-9334-B89CA376BE2F}"/>
              </a:ext>
            </a:extLst>
          </p:cNvPr>
          <p:cNvSpPr/>
          <p:nvPr/>
        </p:nvSpPr>
        <p:spPr>
          <a:xfrm>
            <a:off x="457198" y="5126641"/>
            <a:ext cx="8229467" cy="830997"/>
          </a:xfrm>
          <a:prstGeom prst="rect">
            <a:avLst/>
          </a:prstGeom>
        </p:spPr>
        <p:txBody>
          <a:bodyPr wrap="square">
            <a:spAutoFit/>
          </a:bodyPr>
          <a:lstStyle/>
          <a:p>
            <a:r>
              <a:rPr lang="en-US" sz="1600" dirty="0">
                <a:solidFill>
                  <a:schemeClr val="tx2"/>
                </a:solidFill>
              </a:rPr>
              <a:t>The General Assembly included a provision in its continuing resolution suspending the statutory employer contribution rate increase for all of fiscal year 2021. As such, it is expected that the scheduled time period for employer contribution rate increases will be extended.</a:t>
            </a:r>
          </a:p>
        </p:txBody>
      </p:sp>
    </p:spTree>
    <p:extLst>
      <p:ext uri="{BB962C8B-B14F-4D97-AF65-F5344CB8AC3E}">
        <p14:creationId xmlns:p14="http://schemas.microsoft.com/office/powerpoint/2010/main" val="4239922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964FE-E15A-4BFC-8E31-67BB747C0405}"/>
              </a:ext>
            </a:extLst>
          </p:cNvPr>
          <p:cNvSpPr>
            <a:spLocks noGrp="1"/>
          </p:cNvSpPr>
          <p:nvPr>
            <p:ph type="title"/>
          </p:nvPr>
        </p:nvSpPr>
        <p:spPr>
          <a:xfrm>
            <a:off x="457198" y="228600"/>
            <a:ext cx="8229599" cy="804672"/>
          </a:xfrm>
        </p:spPr>
        <p:txBody>
          <a:bodyPr/>
          <a:lstStyle/>
          <a:p>
            <a:r>
              <a:rPr lang="en-US" dirty="0"/>
              <a:t>Effects of 2017 legislation on SCRS</a:t>
            </a:r>
          </a:p>
        </p:txBody>
      </p:sp>
      <p:graphicFrame>
        <p:nvGraphicFramePr>
          <p:cNvPr id="13" name="Content Placeholder 12">
            <a:extLst>
              <a:ext uri="{FF2B5EF4-FFF2-40B4-BE49-F238E27FC236}">
                <a16:creationId xmlns:a16="http://schemas.microsoft.com/office/drawing/2014/main" id="{17EB4919-B63B-4772-83EE-6EC82E82E529}"/>
              </a:ext>
            </a:extLst>
          </p:cNvPr>
          <p:cNvGraphicFramePr>
            <a:graphicFrameLocks noGrp="1"/>
          </p:cNvGraphicFramePr>
          <p:nvPr>
            <p:ph idx="1"/>
            <p:extLst>
              <p:ext uri="{D42A27DB-BD31-4B8C-83A1-F6EECF244321}">
                <p14:modId xmlns:p14="http://schemas.microsoft.com/office/powerpoint/2010/main" val="2771850315"/>
              </p:ext>
            </p:extLst>
          </p:nvPr>
        </p:nvGraphicFramePr>
        <p:xfrm>
          <a:off x="457200" y="2329731"/>
          <a:ext cx="8229600" cy="3961531"/>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6B28428E-C45D-43BB-BE1D-3EB4656011B2}"/>
              </a:ext>
            </a:extLst>
          </p:cNvPr>
          <p:cNvSpPr>
            <a:spLocks noGrp="1"/>
          </p:cNvSpPr>
          <p:nvPr>
            <p:ph type="sldNum" sz="quarter" idx="12"/>
          </p:nvPr>
        </p:nvSpPr>
        <p:spPr>
          <a:xfrm>
            <a:off x="8339328" y="6400800"/>
            <a:ext cx="804672" cy="457200"/>
          </a:xfrm>
        </p:spPr>
        <p:txBody>
          <a:bodyPr/>
          <a:lstStyle/>
          <a:p>
            <a:fld id="{28024367-D536-4F59-B2ED-0E7825EDA9AF}" type="slidenum">
              <a:rPr lang="en-US" smtClean="0"/>
              <a:pPr/>
              <a:t>13</a:t>
            </a:fld>
            <a:endParaRPr lang="en-US" dirty="0"/>
          </a:p>
        </p:txBody>
      </p:sp>
      <p:sp>
        <p:nvSpPr>
          <p:cNvPr id="17" name="TextBox 16">
            <a:extLst>
              <a:ext uri="{FF2B5EF4-FFF2-40B4-BE49-F238E27FC236}">
                <a16:creationId xmlns:a16="http://schemas.microsoft.com/office/drawing/2014/main" id="{771D415E-DE3A-4440-91D3-C04AE091CDD5}"/>
              </a:ext>
            </a:extLst>
          </p:cNvPr>
          <p:cNvSpPr txBox="1"/>
          <p:nvPr/>
        </p:nvSpPr>
        <p:spPr>
          <a:xfrm>
            <a:off x="457199" y="1253699"/>
            <a:ext cx="8229599" cy="1015663"/>
          </a:xfrm>
          <a:prstGeom prst="rect">
            <a:avLst/>
          </a:prstGeom>
          <a:noFill/>
        </p:spPr>
        <p:txBody>
          <a:bodyPr wrap="square">
            <a:spAutoFit/>
          </a:bodyPr>
          <a:lstStyle/>
          <a:p>
            <a:pPr marL="0" indent="0">
              <a:buNone/>
            </a:pPr>
            <a:r>
              <a:rPr lang="en-US" sz="1500" dirty="0">
                <a:solidFill>
                  <a:schemeClr val="tx2"/>
                </a:solidFill>
              </a:rPr>
              <a:t>While the UAAL has continued to rise, the additional contributions required by the 2017 legislation have reduced the funding period. If actuarial assumptions are met, the funding period is expected to shorten over time. The actual reduction in the amortization period will depend upon emerging experience, including investment experience.</a:t>
            </a:r>
          </a:p>
        </p:txBody>
      </p:sp>
    </p:spTree>
    <p:extLst>
      <p:ext uri="{BB962C8B-B14F-4D97-AF65-F5344CB8AC3E}">
        <p14:creationId xmlns:p14="http://schemas.microsoft.com/office/powerpoint/2010/main" val="4262710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964FE-E15A-4BFC-8E31-67BB747C0405}"/>
              </a:ext>
            </a:extLst>
          </p:cNvPr>
          <p:cNvSpPr>
            <a:spLocks noGrp="1"/>
          </p:cNvSpPr>
          <p:nvPr>
            <p:ph type="title"/>
          </p:nvPr>
        </p:nvSpPr>
        <p:spPr>
          <a:xfrm>
            <a:off x="457198" y="228600"/>
            <a:ext cx="8229599" cy="804672"/>
          </a:xfrm>
        </p:spPr>
        <p:txBody>
          <a:bodyPr/>
          <a:lstStyle/>
          <a:p>
            <a:r>
              <a:rPr lang="en-US" dirty="0"/>
              <a:t>Effects of 2017 legislation on PORS</a:t>
            </a:r>
          </a:p>
        </p:txBody>
      </p:sp>
      <p:graphicFrame>
        <p:nvGraphicFramePr>
          <p:cNvPr id="13" name="Content Placeholder 12">
            <a:extLst>
              <a:ext uri="{FF2B5EF4-FFF2-40B4-BE49-F238E27FC236}">
                <a16:creationId xmlns:a16="http://schemas.microsoft.com/office/drawing/2014/main" id="{17EB4919-B63B-4772-83EE-6EC82E82E529}"/>
              </a:ext>
            </a:extLst>
          </p:cNvPr>
          <p:cNvGraphicFramePr>
            <a:graphicFrameLocks noGrp="1"/>
          </p:cNvGraphicFramePr>
          <p:nvPr>
            <p:ph idx="1"/>
            <p:extLst>
              <p:ext uri="{D42A27DB-BD31-4B8C-83A1-F6EECF244321}">
                <p14:modId xmlns:p14="http://schemas.microsoft.com/office/powerpoint/2010/main" val="2504398469"/>
              </p:ext>
            </p:extLst>
          </p:nvPr>
        </p:nvGraphicFramePr>
        <p:xfrm>
          <a:off x="457200" y="2329731"/>
          <a:ext cx="8229600" cy="3961531"/>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6B28428E-C45D-43BB-BE1D-3EB4656011B2}"/>
              </a:ext>
            </a:extLst>
          </p:cNvPr>
          <p:cNvSpPr>
            <a:spLocks noGrp="1"/>
          </p:cNvSpPr>
          <p:nvPr>
            <p:ph type="sldNum" sz="quarter" idx="12"/>
          </p:nvPr>
        </p:nvSpPr>
        <p:spPr>
          <a:xfrm>
            <a:off x="8339328" y="6400800"/>
            <a:ext cx="804672" cy="4572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8024367-D536-4F59-B2ED-0E7825EDA9AF}" type="slidenum">
              <a:rPr kumimoji="0" lang="en-US" sz="1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Times New Roman" panose="02020603050405020304"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4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endParaRPr>
          </a:p>
        </p:txBody>
      </p:sp>
      <p:sp>
        <p:nvSpPr>
          <p:cNvPr id="17" name="TextBox 16">
            <a:extLst>
              <a:ext uri="{FF2B5EF4-FFF2-40B4-BE49-F238E27FC236}">
                <a16:creationId xmlns:a16="http://schemas.microsoft.com/office/drawing/2014/main" id="{771D415E-DE3A-4440-91D3-C04AE091CDD5}"/>
              </a:ext>
            </a:extLst>
          </p:cNvPr>
          <p:cNvSpPr txBox="1"/>
          <p:nvPr/>
        </p:nvSpPr>
        <p:spPr>
          <a:xfrm>
            <a:off x="457199" y="1253699"/>
            <a:ext cx="8229599" cy="101566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63A68"/>
                </a:solidFill>
                <a:effectLst/>
                <a:uLnTx/>
                <a:uFillTx/>
                <a:latin typeface="Calibri" panose="020F0502020204030204"/>
                <a:ea typeface="+mn-ea"/>
                <a:cs typeface="+mn-cs"/>
              </a:rPr>
              <a:t>While the UAAL has continued to rise, the additional contributions required by the 2017 legislation have reduced the funding period. If actuarial assumptions are met, the funding period is expected to shorten over time. The actual reduction in the amortization period will depend upon emerging experience, including investment experience.</a:t>
            </a:r>
          </a:p>
        </p:txBody>
      </p:sp>
    </p:spTree>
    <p:extLst>
      <p:ext uri="{BB962C8B-B14F-4D97-AF65-F5344CB8AC3E}">
        <p14:creationId xmlns:p14="http://schemas.microsoft.com/office/powerpoint/2010/main" val="3553300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Contributions effective July 1, 2022</a:t>
            </a:r>
          </a:p>
        </p:txBody>
      </p:sp>
      <p:graphicFrame>
        <p:nvGraphicFramePr>
          <p:cNvPr id="5" name="Content Placeholder 9"/>
          <p:cNvGraphicFramePr>
            <a:graphicFrameLocks noGrp="1"/>
          </p:cNvGraphicFramePr>
          <p:nvPr>
            <p:ph idx="1"/>
            <p:extLst>
              <p:ext uri="{D42A27DB-BD31-4B8C-83A1-F6EECF244321}">
                <p14:modId xmlns:p14="http://schemas.microsoft.com/office/powerpoint/2010/main" val="1892800471"/>
              </p:ext>
            </p:extLst>
          </p:nvPr>
        </p:nvGraphicFramePr>
        <p:xfrm>
          <a:off x="457200" y="1262063"/>
          <a:ext cx="6661927" cy="3749040"/>
        </p:xfrm>
        <a:graphic>
          <a:graphicData uri="http://schemas.openxmlformats.org/drawingml/2006/table">
            <a:tbl>
              <a:tblPr firstRow="1" bandRow="1">
                <a:tableStyleId>{7E9639D4-E3E2-4D34-9284-5A2195B3D0D7}</a:tableStyleId>
              </a:tblPr>
              <a:tblGrid>
                <a:gridCol w="1048968">
                  <a:extLst>
                    <a:ext uri="{9D8B030D-6E8A-4147-A177-3AD203B41FA5}">
                      <a16:colId xmlns:a16="http://schemas.microsoft.com/office/drawing/2014/main" val="20000"/>
                    </a:ext>
                  </a:extLst>
                </a:gridCol>
                <a:gridCol w="1706828">
                  <a:extLst>
                    <a:ext uri="{9D8B030D-6E8A-4147-A177-3AD203B41FA5}">
                      <a16:colId xmlns:a16="http://schemas.microsoft.com/office/drawing/2014/main" val="20001"/>
                    </a:ext>
                  </a:extLst>
                </a:gridCol>
                <a:gridCol w="244486">
                  <a:extLst>
                    <a:ext uri="{9D8B030D-6E8A-4147-A177-3AD203B41FA5}">
                      <a16:colId xmlns:a16="http://schemas.microsoft.com/office/drawing/2014/main" val="20002"/>
                    </a:ext>
                  </a:extLst>
                </a:gridCol>
                <a:gridCol w="1780106">
                  <a:extLst>
                    <a:ext uri="{9D8B030D-6E8A-4147-A177-3AD203B41FA5}">
                      <a16:colId xmlns:a16="http://schemas.microsoft.com/office/drawing/2014/main" val="20003"/>
                    </a:ext>
                  </a:extLst>
                </a:gridCol>
                <a:gridCol w="244486">
                  <a:extLst>
                    <a:ext uri="{9D8B030D-6E8A-4147-A177-3AD203B41FA5}">
                      <a16:colId xmlns:a16="http://schemas.microsoft.com/office/drawing/2014/main" val="20004"/>
                    </a:ext>
                  </a:extLst>
                </a:gridCol>
                <a:gridCol w="1637053">
                  <a:extLst>
                    <a:ext uri="{9D8B030D-6E8A-4147-A177-3AD203B41FA5}">
                      <a16:colId xmlns:a16="http://schemas.microsoft.com/office/drawing/2014/main" val="20005"/>
                    </a:ext>
                  </a:extLst>
                </a:gridCol>
              </a:tblGrid>
              <a:tr h="0">
                <a:tc gridSpan="6">
                  <a:txBody>
                    <a:bodyPr/>
                    <a:lstStyle/>
                    <a:p>
                      <a:pPr algn="l"/>
                      <a:r>
                        <a:rPr lang="en-US" sz="1800" b="1" dirty="0">
                          <a:solidFill>
                            <a:schemeClr val="tx2"/>
                          </a:solidFill>
                          <a:latin typeface="+mn-lt"/>
                        </a:rPr>
                        <a:t>Defined benefit participant (SCRS)</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300" b="1" dirty="0">
                        <a:solidFill>
                          <a:schemeClr val="tx1"/>
                        </a:solidFill>
                      </a:endParaRP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algn="ctr"/>
                      <a:endParaRPr lang="en-US" sz="1300" b="1" dirty="0">
                        <a:solidFill>
                          <a:schemeClr val="tx1"/>
                        </a:solidFill>
                      </a:endParaRP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algn="ctr"/>
                      <a:endParaRPr lang="en-US" sz="1300" b="1" baseline="30000" dirty="0">
                        <a:solidFill>
                          <a:schemeClr val="tx1"/>
                        </a:solidFill>
                      </a:endParaRP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p>
                      <a:pPr algn="l"/>
                      <a:endParaRPr lang="en-US" sz="1600" dirty="0">
                        <a:solidFill>
                          <a:schemeClr val="tx2"/>
                        </a:solidFill>
                      </a:endParaRP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Normal cost</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endParaRP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Unfunded liability</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endParaRP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Total</a:t>
                      </a:r>
                      <a:endParaRPr lang="en-US" sz="1600" b="1" baseline="30000" dirty="0">
                        <a:solidFill>
                          <a:schemeClr val="tx1"/>
                        </a:solidFill>
                      </a:endParaRP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0">
                <a:tc>
                  <a:txBody>
                    <a:bodyPr/>
                    <a:lstStyle/>
                    <a:p>
                      <a:r>
                        <a:rPr lang="en-US" sz="1600" dirty="0">
                          <a:solidFill>
                            <a:schemeClr val="tx2"/>
                          </a:solidFill>
                        </a:rPr>
                        <a:t>Member</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9.00%</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a:t>
                      </a:r>
                    </a:p>
                  </a:txBody>
                  <a:tcPr marL="92385" marR="9238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a:t>
                      </a:r>
                    </a:p>
                  </a:txBody>
                  <a:tcPr marL="92385" marR="9238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chemeClr val="tx2"/>
                          </a:solidFill>
                          <a:effectLst/>
                          <a:latin typeface="+mn-lt"/>
                        </a:rPr>
                        <a:t>9.00%</a:t>
                      </a:r>
                    </a:p>
                  </a:txBody>
                  <a:tcPr marL="9623" marR="9623"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0">
                <a:tc>
                  <a:txBody>
                    <a:bodyPr/>
                    <a:lstStyle/>
                    <a:p>
                      <a:r>
                        <a:rPr lang="en-US" sz="1600" dirty="0">
                          <a:solidFill>
                            <a:schemeClr val="tx2"/>
                          </a:solidFill>
                        </a:rPr>
                        <a:t>Employer</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1.92%</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15.64%</a:t>
                      </a:r>
                    </a:p>
                  </a:txBody>
                  <a:tcPr marL="92385" marR="9238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a:t>
                      </a:r>
                    </a:p>
                  </a:txBody>
                  <a:tcPr marL="92385" marR="9238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chemeClr val="tx2"/>
                          </a:solidFill>
                          <a:effectLst/>
                          <a:latin typeface="+mn-lt"/>
                        </a:rPr>
                        <a:t>17.56%</a:t>
                      </a:r>
                    </a:p>
                  </a:txBody>
                  <a:tcPr marL="9623" marR="9623"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0">
                <a:tc>
                  <a:txBody>
                    <a:bodyPr/>
                    <a:lstStyle/>
                    <a:p>
                      <a:r>
                        <a:rPr lang="en-US" sz="1600" dirty="0">
                          <a:solidFill>
                            <a:schemeClr val="tx2"/>
                          </a:solidFill>
                        </a:rPr>
                        <a:t>Total</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10.92%</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15.64%</a:t>
                      </a:r>
                    </a:p>
                  </a:txBody>
                  <a:tcPr marL="92385" marR="9238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a:t>
                      </a:r>
                    </a:p>
                  </a:txBody>
                  <a:tcPr marL="92385" marR="9238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chemeClr val="tx2"/>
                          </a:solidFill>
                          <a:effectLst/>
                          <a:latin typeface="+mn-lt"/>
                        </a:rPr>
                        <a:t>26.56%</a:t>
                      </a:r>
                    </a:p>
                  </a:txBody>
                  <a:tcPr marL="9623" marR="9623"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0">
                <a:tc>
                  <a:txBody>
                    <a:bodyPr/>
                    <a:lstStyle/>
                    <a:p>
                      <a:endParaRPr lang="en-US" sz="1600" dirty="0">
                        <a:solidFill>
                          <a:schemeClr val="tx2"/>
                        </a:solidFill>
                      </a:endParaRP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2"/>
                        </a:solidFill>
                      </a:endParaRP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2"/>
                        </a:solidFill>
                      </a:endParaRP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600" dirty="0">
                        <a:solidFill>
                          <a:schemeClr val="tx2"/>
                        </a:solidFill>
                      </a:endParaRPr>
                    </a:p>
                  </a:txBody>
                  <a:tcPr marL="92385" marR="9238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000" dirty="0">
                        <a:solidFill>
                          <a:schemeClr val="tx2"/>
                        </a:solidFill>
                      </a:endParaRPr>
                    </a:p>
                  </a:txBody>
                  <a:tcPr marL="92385" marR="9238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600" b="0" i="0" u="none" strike="noStrike" dirty="0">
                        <a:solidFill>
                          <a:srgbClr val="000000"/>
                        </a:solidFill>
                        <a:effectLst/>
                        <a:latin typeface="+mn-lt"/>
                      </a:endParaRPr>
                    </a:p>
                  </a:txBody>
                  <a:tcPr marL="9623" marR="9623"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0">
                <a:tc gridSpan="6">
                  <a:txBody>
                    <a:bodyPr/>
                    <a:lstStyle/>
                    <a:p>
                      <a:pPr algn="l"/>
                      <a:r>
                        <a:rPr lang="en-US" b="1" dirty="0">
                          <a:solidFill>
                            <a:schemeClr val="tx2"/>
                          </a:solidFill>
                        </a:rPr>
                        <a:t>Defined contribution participant (State ORP)</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300" b="1" dirty="0">
                        <a:solidFill>
                          <a:schemeClr val="tx1"/>
                        </a:solidFill>
                      </a:endParaRP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algn="ctr"/>
                      <a:endParaRPr lang="en-US" sz="1300" b="1" dirty="0">
                        <a:solidFill>
                          <a:schemeClr val="tx1"/>
                        </a:solidFill>
                      </a:endParaRP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algn="ctr"/>
                      <a:endParaRPr lang="en-US" sz="1300" b="1" baseline="30000" dirty="0">
                        <a:solidFill>
                          <a:schemeClr val="tx1"/>
                        </a:solidFill>
                      </a:endParaRP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0">
                <a:tc>
                  <a:txBody>
                    <a:bodyPr/>
                    <a:lstStyle/>
                    <a:p>
                      <a:pPr algn="l"/>
                      <a:endParaRPr lang="en-US" sz="1600" dirty="0">
                        <a:solidFill>
                          <a:schemeClr val="tx2"/>
                        </a:solidFill>
                      </a:endParaRP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Member account</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endParaRP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Unfunded liability</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endParaRP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Total</a:t>
                      </a:r>
                      <a:endParaRPr lang="en-US" sz="1600" b="1" baseline="30000" dirty="0">
                        <a:solidFill>
                          <a:schemeClr val="tx1"/>
                        </a:solidFill>
                      </a:endParaRP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0">
                <a:tc>
                  <a:txBody>
                    <a:bodyPr/>
                    <a:lstStyle/>
                    <a:p>
                      <a:r>
                        <a:rPr lang="en-US" sz="1600" dirty="0">
                          <a:solidFill>
                            <a:schemeClr val="tx2"/>
                          </a:solidFill>
                        </a:rPr>
                        <a:t>Member</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9.00%</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a:t>
                      </a:r>
                    </a:p>
                  </a:txBody>
                  <a:tcPr marL="92385" marR="9238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a:t>
                      </a:r>
                    </a:p>
                  </a:txBody>
                  <a:tcPr marL="92385" marR="9238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chemeClr val="tx2"/>
                          </a:solidFill>
                          <a:effectLst/>
                          <a:latin typeface="+mn-lt"/>
                        </a:rPr>
                        <a:t>9.00%</a:t>
                      </a:r>
                    </a:p>
                  </a:txBody>
                  <a:tcPr marL="9623" marR="9623"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0">
                <a:tc>
                  <a:txBody>
                    <a:bodyPr/>
                    <a:lstStyle/>
                    <a:p>
                      <a:r>
                        <a:rPr lang="en-US" sz="1600" dirty="0">
                          <a:solidFill>
                            <a:schemeClr val="tx2"/>
                          </a:solidFill>
                        </a:rPr>
                        <a:t>Employer</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5.00%</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12.56%</a:t>
                      </a:r>
                    </a:p>
                  </a:txBody>
                  <a:tcPr marL="92385" marR="9238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a:t>
                      </a:r>
                    </a:p>
                  </a:txBody>
                  <a:tcPr marL="92385" marR="9238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chemeClr val="tx2"/>
                          </a:solidFill>
                          <a:effectLst/>
                          <a:latin typeface="+mn-lt"/>
                        </a:rPr>
                        <a:t>17.56%</a:t>
                      </a:r>
                    </a:p>
                  </a:txBody>
                  <a:tcPr marL="9623" marR="9623"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0">
                <a:tc>
                  <a:txBody>
                    <a:bodyPr/>
                    <a:lstStyle/>
                    <a:p>
                      <a:r>
                        <a:rPr lang="en-US" sz="1600" dirty="0">
                          <a:solidFill>
                            <a:schemeClr val="tx2"/>
                          </a:solidFill>
                        </a:rPr>
                        <a:t>Total</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14.00%</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a:t>
                      </a:r>
                    </a:p>
                  </a:txBody>
                  <a:tcPr marL="109543" marR="1095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12.56%</a:t>
                      </a:r>
                    </a:p>
                  </a:txBody>
                  <a:tcPr marL="92385" marR="9238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chemeClr val="tx2"/>
                          </a:solidFill>
                        </a:rPr>
                        <a:t>=</a:t>
                      </a:r>
                    </a:p>
                  </a:txBody>
                  <a:tcPr marL="92385" marR="9238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chemeClr val="tx2"/>
                          </a:solidFill>
                          <a:effectLst/>
                          <a:latin typeface="+mn-lt"/>
                        </a:rPr>
                        <a:t>26.56%</a:t>
                      </a:r>
                    </a:p>
                  </a:txBody>
                  <a:tcPr marL="9623" marR="9623"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fld id="{3395596C-1CB0-4EC9-B671-0D5B7B6C3633}" type="slidenum">
              <a:rPr lang="en-US" smtClean="0"/>
              <a:pPr/>
              <a:t>15</a:t>
            </a:fld>
            <a:endParaRPr lang="en-US" dirty="0"/>
          </a:p>
        </p:txBody>
      </p:sp>
    </p:spTree>
    <p:extLst>
      <p:ext uri="{BB962C8B-B14F-4D97-AF65-F5344CB8AC3E}">
        <p14:creationId xmlns:p14="http://schemas.microsoft.com/office/powerpoint/2010/main" val="3391620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F37B1-84C6-4CDD-A5EA-22371E43055B}"/>
              </a:ext>
            </a:extLst>
          </p:cNvPr>
          <p:cNvSpPr>
            <a:spLocks noGrp="1"/>
          </p:cNvSpPr>
          <p:nvPr>
            <p:ph type="title"/>
          </p:nvPr>
        </p:nvSpPr>
        <p:spPr/>
        <p:txBody>
          <a:bodyPr/>
          <a:lstStyle/>
          <a:p>
            <a:r>
              <a:rPr lang="en-US" dirty="0"/>
              <a:t>Service retirement earnings limitation</a:t>
            </a:r>
          </a:p>
        </p:txBody>
      </p:sp>
      <p:sp>
        <p:nvSpPr>
          <p:cNvPr id="3" name="Slide Number Placeholder 2">
            <a:extLst>
              <a:ext uri="{FF2B5EF4-FFF2-40B4-BE49-F238E27FC236}">
                <a16:creationId xmlns:a16="http://schemas.microsoft.com/office/drawing/2014/main" id="{611B9DC5-C902-42E4-B8A2-C09B8E3E04E3}"/>
              </a:ext>
            </a:extLst>
          </p:cNvPr>
          <p:cNvSpPr>
            <a:spLocks noGrp="1"/>
          </p:cNvSpPr>
          <p:nvPr>
            <p:ph type="sldNum" sz="quarter" idx="12"/>
          </p:nvPr>
        </p:nvSpPr>
        <p:spPr/>
        <p:txBody>
          <a:bodyPr/>
          <a:lstStyle/>
          <a:p>
            <a:fld id="{28024367-D536-4F59-B2ED-0E7825EDA9AF}" type="slidenum">
              <a:rPr lang="en-US" smtClean="0"/>
              <a:pPr/>
              <a:t>16</a:t>
            </a:fld>
            <a:endParaRPr lang="en-US" dirty="0"/>
          </a:p>
        </p:txBody>
      </p:sp>
      <p:sp>
        <p:nvSpPr>
          <p:cNvPr id="4" name="Subtitle 3">
            <a:extLst>
              <a:ext uri="{FF2B5EF4-FFF2-40B4-BE49-F238E27FC236}">
                <a16:creationId xmlns:a16="http://schemas.microsoft.com/office/drawing/2014/main" id="{3CE39245-08DC-4769-BFE7-78BC6BC8DC81}"/>
              </a:ext>
            </a:extLst>
          </p:cNvPr>
          <p:cNvSpPr>
            <a:spLocks noGrp="1"/>
          </p:cNvSpPr>
          <p:nvPr>
            <p:ph type="subTitle" idx="13"/>
          </p:nvPr>
        </p:nvSpPr>
        <p:spPr/>
        <p:txBody>
          <a:bodyPr/>
          <a:lstStyle/>
          <a:p>
            <a:endParaRPr lang="en-US"/>
          </a:p>
        </p:txBody>
      </p:sp>
    </p:spTree>
    <p:extLst>
      <p:ext uri="{BB962C8B-B14F-4D97-AF65-F5344CB8AC3E}">
        <p14:creationId xmlns:p14="http://schemas.microsoft.com/office/powerpoint/2010/main" val="1813159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Earnings limitation</a:t>
            </a:r>
            <a:endParaRPr lang="en-US" dirty="0"/>
          </a:p>
        </p:txBody>
      </p:sp>
      <p:sp>
        <p:nvSpPr>
          <p:cNvPr id="3" name="Content Placeholder 2"/>
          <p:cNvSpPr>
            <a:spLocks noGrp="1"/>
          </p:cNvSpPr>
          <p:nvPr>
            <p:ph idx="1"/>
          </p:nvPr>
        </p:nvSpPr>
        <p:spPr/>
        <p:txBody>
          <a:bodyPr/>
          <a:lstStyle/>
          <a:p>
            <a:r>
              <a:rPr lang="en-US" dirty="0"/>
              <a:t>Contribution and benefit structures are designed to provide a retirement benefit that replaces a portion of a member’s income after retirement.</a:t>
            </a:r>
          </a:p>
          <a:p>
            <a:r>
              <a:rPr lang="en-US" dirty="0"/>
              <a:t>Ability to return to covered employment after retirement without affecting benefits incentivizes members to retire earlier than they would have without the availability of unlimited post-retirement employment. </a:t>
            </a:r>
          </a:p>
          <a:p>
            <a:r>
              <a:rPr lang="en-US" dirty="0"/>
              <a:t>Acceleration of members’ retirement dates has a cost to the systems because it results in the systems paying benefits earlier and longer than would otherwise be expected.</a:t>
            </a:r>
          </a:p>
          <a:p>
            <a:pPr lvl="1"/>
            <a:r>
              <a:rPr lang="en-US" dirty="0"/>
              <a:t>Earnings limitation is intended to remove incentives.</a:t>
            </a:r>
          </a:p>
        </p:txBody>
      </p:sp>
      <p:sp>
        <p:nvSpPr>
          <p:cNvPr id="4" name="Slide Number Placeholder 3"/>
          <p:cNvSpPr>
            <a:spLocks noGrp="1"/>
          </p:cNvSpPr>
          <p:nvPr>
            <p:ph type="sldNum" sz="quarter" idx="12"/>
          </p:nvPr>
        </p:nvSpPr>
        <p:spPr/>
        <p:txBody>
          <a:bodyPr/>
          <a:lstStyle/>
          <a:p>
            <a:fld id="{28024367-D536-4F59-B2ED-0E7825EDA9AF}" type="slidenum">
              <a:rPr lang="en-US" smtClean="0"/>
              <a:pPr/>
              <a:t>17</a:t>
            </a:fld>
            <a:endParaRPr lang="en-US" dirty="0"/>
          </a:p>
        </p:txBody>
      </p:sp>
    </p:spTree>
    <p:extLst>
      <p:ext uri="{BB962C8B-B14F-4D97-AF65-F5344CB8AC3E}">
        <p14:creationId xmlns:p14="http://schemas.microsoft.com/office/powerpoint/2010/main" val="4200744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the earnings limitation?</a:t>
            </a:r>
            <a:endParaRPr lang="en-US" dirty="0"/>
          </a:p>
        </p:txBody>
      </p:sp>
      <p:sp>
        <p:nvSpPr>
          <p:cNvPr id="3" name="Content Placeholder 2"/>
          <p:cNvSpPr>
            <a:spLocks noGrp="1"/>
          </p:cNvSpPr>
          <p:nvPr>
            <p:ph idx="1"/>
          </p:nvPr>
        </p:nvSpPr>
        <p:spPr/>
        <p:txBody>
          <a:bodyPr>
            <a:normAutofit/>
          </a:bodyPr>
          <a:lstStyle/>
          <a:p>
            <a:r>
              <a:rPr lang="en-US" dirty="0"/>
              <a:t>Provisions do not actually limit the ability of a retiree to return to covered employment or restrict the amount of compensation a retiree may receive.</a:t>
            </a:r>
          </a:p>
          <a:p>
            <a:pPr lvl="1"/>
            <a:r>
              <a:rPr lang="en-US" dirty="0"/>
              <a:t>Provisions are limitations on the receipt of benefits.</a:t>
            </a:r>
          </a:p>
          <a:p>
            <a:r>
              <a:rPr lang="en-US" dirty="0"/>
              <a:t>Applies to members who retire on or after January 2, 2013, and are younger than age 62 (SCRS) or age 57 (PORS) on the date of retirement, unless they meet an exception.</a:t>
            </a:r>
          </a:p>
          <a:p>
            <a:r>
              <a:rPr lang="en-US" dirty="0"/>
              <a:t>Once a member earns more than $10,000 in a calendar year from covered employment, his retirement benefit is suspended for the remainder of the year. His retirement benefit payments will be reinstated the next January.</a:t>
            </a:r>
          </a:p>
          <a:p>
            <a:pPr lvl="1"/>
            <a:r>
              <a:rPr lang="en-US" dirty="0"/>
              <a:t>Benefit will be reinstated before the next January if he terminates covered employment before the end of the year.</a:t>
            </a:r>
          </a:p>
        </p:txBody>
      </p:sp>
      <p:sp>
        <p:nvSpPr>
          <p:cNvPr id="4" name="Slide Number Placeholder 3"/>
          <p:cNvSpPr>
            <a:spLocks noGrp="1"/>
          </p:cNvSpPr>
          <p:nvPr>
            <p:ph type="sldNum" sz="quarter" idx="12"/>
          </p:nvPr>
        </p:nvSpPr>
        <p:spPr/>
        <p:txBody>
          <a:bodyPr/>
          <a:lstStyle/>
          <a:p>
            <a:fld id="{28024367-D536-4F59-B2ED-0E7825EDA9AF}" type="slidenum">
              <a:rPr lang="en-US" smtClean="0"/>
              <a:pPr/>
              <a:t>18</a:t>
            </a:fld>
            <a:endParaRPr lang="en-US" dirty="0"/>
          </a:p>
        </p:txBody>
      </p:sp>
    </p:spTree>
    <p:extLst>
      <p:ext uri="{BB962C8B-B14F-4D97-AF65-F5344CB8AC3E}">
        <p14:creationId xmlns:p14="http://schemas.microsoft.com/office/powerpoint/2010/main" val="3617449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a:t>Earnings limitation was put into place to encourage members to delay the start of their monthly retirement benefit.</a:t>
            </a:r>
          </a:p>
          <a:p>
            <a:r>
              <a:rPr lang="en-US" dirty="0"/>
              <a:t>The TERI program and less restrictive return-to-work provisions encouraged members to retire earlier than expected, resulting in additional costs to the plan.</a:t>
            </a:r>
          </a:p>
          <a:p>
            <a:pPr lvl="1"/>
            <a:endParaRPr lang="en-US" dirty="0"/>
          </a:p>
        </p:txBody>
      </p:sp>
      <p:graphicFrame>
        <p:nvGraphicFramePr>
          <p:cNvPr id="10" name="Content Placeholder 8">
            <a:extLst>
              <a:ext uri="{FF2B5EF4-FFF2-40B4-BE49-F238E27FC236}">
                <a16:creationId xmlns:a16="http://schemas.microsoft.com/office/drawing/2014/main" id="{A86A1CDD-59FE-4F87-91B6-9D3B1EB86C97}"/>
              </a:ext>
            </a:extLst>
          </p:cNvPr>
          <p:cNvGraphicFramePr>
            <a:graphicFrameLocks noGrp="1"/>
          </p:cNvGraphicFramePr>
          <p:nvPr>
            <p:ph sz="half" idx="2"/>
            <p:extLst>
              <p:ext uri="{D42A27DB-BD31-4B8C-83A1-F6EECF244321}">
                <p14:modId xmlns:p14="http://schemas.microsoft.com/office/powerpoint/2010/main" val="2579466623"/>
              </p:ext>
            </p:extLst>
          </p:nvPr>
        </p:nvGraphicFramePr>
        <p:xfrm>
          <a:off x="4800600" y="1262063"/>
          <a:ext cx="38862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28024367-D536-4F59-B2ED-0E7825EDA9AF}" type="slidenum">
              <a:rPr lang="en-US" smtClean="0"/>
              <a:pPr/>
              <a:t>19</a:t>
            </a:fld>
            <a:endParaRPr lang="en-US" dirty="0"/>
          </a:p>
        </p:txBody>
      </p:sp>
      <p:sp>
        <p:nvSpPr>
          <p:cNvPr id="2" name="Title 1"/>
          <p:cNvSpPr>
            <a:spLocks noGrp="1"/>
          </p:cNvSpPr>
          <p:nvPr>
            <p:ph type="title"/>
          </p:nvPr>
        </p:nvSpPr>
        <p:spPr/>
        <p:txBody>
          <a:bodyPr/>
          <a:lstStyle/>
          <a:p>
            <a:r>
              <a:rPr lang="en-US" dirty="0"/>
              <a:t>What is the earnings limitation?</a:t>
            </a:r>
          </a:p>
        </p:txBody>
      </p:sp>
    </p:spTree>
    <p:extLst>
      <p:ext uri="{BB962C8B-B14F-4D97-AF65-F5344CB8AC3E}">
        <p14:creationId xmlns:p14="http://schemas.microsoft.com/office/powerpoint/2010/main" val="947996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0F81D-5815-42DE-ADBF-345082DCC852}"/>
              </a:ext>
            </a:extLst>
          </p:cNvPr>
          <p:cNvSpPr>
            <a:spLocks noGrp="1"/>
          </p:cNvSpPr>
          <p:nvPr>
            <p:ph type="title"/>
          </p:nvPr>
        </p:nvSpPr>
        <p:spPr/>
        <p:txBody>
          <a:bodyPr/>
          <a:lstStyle/>
          <a:p>
            <a:r>
              <a:rPr lang="en-US" dirty="0"/>
              <a:t>Insurance</a:t>
            </a:r>
          </a:p>
        </p:txBody>
      </p:sp>
      <p:sp>
        <p:nvSpPr>
          <p:cNvPr id="3" name="Slide Number Placeholder 2">
            <a:extLst>
              <a:ext uri="{FF2B5EF4-FFF2-40B4-BE49-F238E27FC236}">
                <a16:creationId xmlns:a16="http://schemas.microsoft.com/office/drawing/2014/main" id="{71D3A3EC-F5E9-4C6A-8F49-204722A5B9CB}"/>
              </a:ext>
            </a:extLst>
          </p:cNvPr>
          <p:cNvSpPr>
            <a:spLocks noGrp="1"/>
          </p:cNvSpPr>
          <p:nvPr>
            <p:ph type="sldNum" sz="quarter" idx="12"/>
          </p:nvPr>
        </p:nvSpPr>
        <p:spPr/>
        <p:txBody>
          <a:bodyPr/>
          <a:lstStyle/>
          <a:p>
            <a:fld id="{28024367-D536-4F59-B2ED-0E7825EDA9AF}" type="slidenum">
              <a:rPr lang="en-US" smtClean="0"/>
              <a:pPr/>
              <a:t>2</a:t>
            </a:fld>
            <a:endParaRPr lang="en-US" dirty="0"/>
          </a:p>
        </p:txBody>
      </p:sp>
      <p:sp>
        <p:nvSpPr>
          <p:cNvPr id="4" name="Subtitle 3">
            <a:extLst>
              <a:ext uri="{FF2B5EF4-FFF2-40B4-BE49-F238E27FC236}">
                <a16:creationId xmlns:a16="http://schemas.microsoft.com/office/drawing/2014/main" id="{B5C413B2-C5A2-4DA9-BE2B-88C7318C2408}"/>
              </a:ext>
            </a:extLst>
          </p:cNvPr>
          <p:cNvSpPr>
            <a:spLocks noGrp="1"/>
          </p:cNvSpPr>
          <p:nvPr>
            <p:ph type="subTitle" idx="13"/>
          </p:nvPr>
        </p:nvSpPr>
        <p:spPr/>
        <p:txBody>
          <a:bodyPr/>
          <a:lstStyle/>
          <a:p>
            <a:endParaRPr lang="en-US"/>
          </a:p>
        </p:txBody>
      </p:sp>
    </p:spTree>
    <p:extLst>
      <p:ext uri="{BB962C8B-B14F-4D97-AF65-F5344CB8AC3E}">
        <p14:creationId xmlns:p14="http://schemas.microsoft.com/office/powerpoint/2010/main" val="351835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9C562-C0A8-4DDC-96B2-6C053A8F773B}"/>
              </a:ext>
            </a:extLst>
          </p:cNvPr>
          <p:cNvSpPr>
            <a:spLocks noGrp="1"/>
          </p:cNvSpPr>
          <p:nvPr>
            <p:ph type="title"/>
          </p:nvPr>
        </p:nvSpPr>
        <p:spPr/>
        <p:txBody>
          <a:bodyPr/>
          <a:lstStyle/>
          <a:p>
            <a:r>
              <a:rPr lang="en-US" dirty="0"/>
              <a:t>Service retirement earnings limitation exceptions</a:t>
            </a:r>
          </a:p>
        </p:txBody>
      </p:sp>
      <p:sp>
        <p:nvSpPr>
          <p:cNvPr id="3" name="Content Placeholder 2">
            <a:extLst>
              <a:ext uri="{FF2B5EF4-FFF2-40B4-BE49-F238E27FC236}">
                <a16:creationId xmlns:a16="http://schemas.microsoft.com/office/drawing/2014/main" id="{75AF4395-C4AB-46A3-86C4-7346B2AE71F8}"/>
              </a:ext>
            </a:extLst>
          </p:cNvPr>
          <p:cNvSpPr>
            <a:spLocks noGrp="1"/>
          </p:cNvSpPr>
          <p:nvPr>
            <p:ph idx="1"/>
          </p:nvPr>
        </p:nvSpPr>
        <p:spPr/>
        <p:txBody>
          <a:bodyPr/>
          <a:lstStyle/>
          <a:p>
            <a:r>
              <a:rPr lang="en-US" dirty="0"/>
              <a:t>Full exception by statute:</a:t>
            </a:r>
          </a:p>
          <a:p>
            <a:pPr lvl="1"/>
            <a:r>
              <a:rPr lang="en-US" dirty="0"/>
              <a:t>Members who retired before January 2, 2013, regardless of age at retirement.</a:t>
            </a:r>
          </a:p>
          <a:p>
            <a:pPr lvl="1"/>
            <a:r>
              <a:rPr lang="en-US" dirty="0"/>
              <a:t>SCRS members who retired on or after January 2, 2013, but were age 62 or older on their date of retirement.</a:t>
            </a:r>
          </a:p>
          <a:p>
            <a:pPr lvl="1"/>
            <a:r>
              <a:rPr lang="en-US" dirty="0"/>
              <a:t>PORS members who retired on or after January 2, 2013, but were age 57 or older on their date of retirement.</a:t>
            </a:r>
          </a:p>
          <a:p>
            <a:r>
              <a:rPr lang="en-US" dirty="0"/>
              <a:t>Position-specific exception by statute:</a:t>
            </a:r>
          </a:p>
          <a:p>
            <a:pPr lvl="1"/>
            <a:r>
              <a:rPr lang="en-US" dirty="0"/>
              <a:t>Teachers who meet a critical needs exception. </a:t>
            </a:r>
          </a:p>
          <a:p>
            <a:pPr lvl="2"/>
            <a:r>
              <a:rPr lang="en-US" dirty="0"/>
              <a:t>The S.C. Department of Education must certify each school year that a member is working in a critical needs area, either academic or geographic.</a:t>
            </a:r>
          </a:p>
          <a:p>
            <a:pPr lvl="1"/>
            <a:r>
              <a:rPr lang="en-US" dirty="0"/>
              <a:t>Members who receive compensation for service in a public office filled by appointment of the Governor with confirmation by the South Carolina Senate, by appointment or election by the General Assembly, or by popular election of the voters of the jurisdiction.</a:t>
            </a:r>
          </a:p>
        </p:txBody>
      </p:sp>
      <p:sp>
        <p:nvSpPr>
          <p:cNvPr id="4" name="Slide Number Placeholder 3">
            <a:extLst>
              <a:ext uri="{FF2B5EF4-FFF2-40B4-BE49-F238E27FC236}">
                <a16:creationId xmlns:a16="http://schemas.microsoft.com/office/drawing/2014/main" id="{2C702D51-750C-48CE-9D56-48EFF61B5F98}"/>
              </a:ext>
            </a:extLst>
          </p:cNvPr>
          <p:cNvSpPr>
            <a:spLocks noGrp="1"/>
          </p:cNvSpPr>
          <p:nvPr>
            <p:ph type="sldNum" sz="quarter" idx="12"/>
          </p:nvPr>
        </p:nvSpPr>
        <p:spPr/>
        <p:txBody>
          <a:bodyPr/>
          <a:lstStyle/>
          <a:p>
            <a:fld id="{28024367-D536-4F59-B2ED-0E7825EDA9AF}" type="slidenum">
              <a:rPr lang="en-US" smtClean="0"/>
              <a:pPr/>
              <a:t>20</a:t>
            </a:fld>
            <a:endParaRPr lang="en-US" dirty="0"/>
          </a:p>
        </p:txBody>
      </p:sp>
    </p:spTree>
    <p:extLst>
      <p:ext uri="{BB962C8B-B14F-4D97-AF65-F5344CB8AC3E}">
        <p14:creationId xmlns:p14="http://schemas.microsoft.com/office/powerpoint/2010/main" val="1821179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9C562-C0A8-4DDC-96B2-6C053A8F773B}"/>
              </a:ext>
            </a:extLst>
          </p:cNvPr>
          <p:cNvSpPr>
            <a:spLocks noGrp="1"/>
          </p:cNvSpPr>
          <p:nvPr>
            <p:ph type="title"/>
          </p:nvPr>
        </p:nvSpPr>
        <p:spPr/>
        <p:txBody>
          <a:bodyPr>
            <a:normAutofit/>
          </a:bodyPr>
          <a:lstStyle/>
          <a:p>
            <a:r>
              <a:rPr lang="en-US" dirty="0"/>
              <a:t>Service retirement earnings limitation exceptions </a:t>
            </a:r>
          </a:p>
        </p:txBody>
      </p:sp>
      <p:sp>
        <p:nvSpPr>
          <p:cNvPr id="3" name="Content Placeholder 2">
            <a:extLst>
              <a:ext uri="{FF2B5EF4-FFF2-40B4-BE49-F238E27FC236}">
                <a16:creationId xmlns:a16="http://schemas.microsoft.com/office/drawing/2014/main" id="{75AF4395-C4AB-46A3-86C4-7346B2AE71F8}"/>
              </a:ext>
            </a:extLst>
          </p:cNvPr>
          <p:cNvSpPr>
            <a:spLocks noGrp="1"/>
          </p:cNvSpPr>
          <p:nvPr>
            <p:ph idx="1"/>
          </p:nvPr>
        </p:nvSpPr>
        <p:spPr/>
        <p:txBody>
          <a:bodyPr>
            <a:normAutofit/>
          </a:bodyPr>
          <a:lstStyle/>
          <a:p>
            <a:r>
              <a:rPr lang="en-US" dirty="0"/>
              <a:t>Position-specific exception by proviso (requires continued approval in each year’s budget):</a:t>
            </a:r>
          </a:p>
          <a:p>
            <a:pPr lvl="1"/>
            <a:r>
              <a:rPr lang="en-US" dirty="0"/>
              <a:t>Class One law enforcement officers who retired under PORS prior to January 1, 2018, and are employed as critical needs school resource officers.</a:t>
            </a:r>
          </a:p>
          <a:p>
            <a:pPr lvl="1"/>
            <a:r>
              <a:rPr lang="en-US" dirty="0"/>
              <a:t>SCRS and PORS members who return to covered employment to participate in the state's public health preparedness and response to the COVID-19 virus.</a:t>
            </a:r>
          </a:p>
          <a:p>
            <a:pPr lvl="2"/>
            <a:r>
              <a:rPr lang="en-US" dirty="0"/>
              <a:t>Provision renewed for fiscal year 2023.</a:t>
            </a:r>
          </a:p>
          <a:p>
            <a:pPr lvl="2"/>
            <a:r>
              <a:rPr lang="en-US" dirty="0"/>
              <a:t>If an employer believes a return-to-work retiree still qualifies for this exemption during fiscal year 2023, the employer must recertify the return-to-work retiree’s exemption.</a:t>
            </a:r>
          </a:p>
        </p:txBody>
      </p:sp>
      <p:sp>
        <p:nvSpPr>
          <p:cNvPr id="4" name="Slide Number Placeholder 3">
            <a:extLst>
              <a:ext uri="{FF2B5EF4-FFF2-40B4-BE49-F238E27FC236}">
                <a16:creationId xmlns:a16="http://schemas.microsoft.com/office/drawing/2014/main" id="{2C702D51-750C-48CE-9D56-48EFF61B5F98}"/>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8024367-D536-4F59-B2ED-0E7825EDA9AF}" type="slidenum">
              <a:rPr kumimoji="0" lang="en-US" sz="1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Times New Roman" panose="02020603050405020304"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14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714823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F22D8-25DF-42D3-B717-714E3A4078BC}"/>
              </a:ext>
            </a:extLst>
          </p:cNvPr>
          <p:cNvSpPr>
            <a:spLocks noGrp="1"/>
          </p:cNvSpPr>
          <p:nvPr>
            <p:ph type="title"/>
          </p:nvPr>
        </p:nvSpPr>
        <p:spPr/>
        <p:txBody>
          <a:bodyPr>
            <a:normAutofit fontScale="90000"/>
          </a:bodyPr>
          <a:lstStyle/>
          <a:p>
            <a:r>
              <a:rPr lang="en-US" dirty="0"/>
              <a:t>New earnings limitation exception for FY 2023 by proviso</a:t>
            </a:r>
          </a:p>
        </p:txBody>
      </p:sp>
      <p:sp>
        <p:nvSpPr>
          <p:cNvPr id="3" name="Content Placeholder 2">
            <a:extLst>
              <a:ext uri="{FF2B5EF4-FFF2-40B4-BE49-F238E27FC236}">
                <a16:creationId xmlns:a16="http://schemas.microsoft.com/office/drawing/2014/main" id="{87E7BD3A-8263-4BD6-804C-3EB82B5C0153}"/>
              </a:ext>
            </a:extLst>
          </p:cNvPr>
          <p:cNvSpPr>
            <a:spLocks noGrp="1"/>
          </p:cNvSpPr>
          <p:nvPr>
            <p:ph idx="1"/>
          </p:nvPr>
        </p:nvSpPr>
        <p:spPr/>
        <p:txBody>
          <a:bodyPr/>
          <a:lstStyle/>
          <a:p>
            <a:r>
              <a:rPr lang="en-US" dirty="0"/>
              <a:t>SCRS or PORS member who has had a period of at least 12 consecutive months after retirement during which the member did not perform services for any covered employer in any capacity. </a:t>
            </a:r>
          </a:p>
          <a:p>
            <a:r>
              <a:rPr lang="en-US" dirty="0"/>
              <a:t>To qualify, during the 12 consecutive months, the member must have had a total break from performing services for any employer that participates in the retirement systems administered by PEBA.</a:t>
            </a:r>
          </a:p>
          <a:p>
            <a:pPr lvl="1"/>
            <a:r>
              <a:rPr lang="en-US" dirty="0"/>
              <a:t>Work considered as performing services for a covered employer include work performed for compensation in any capacity, whether as an employee, independent contractor, leased employee, joint employee or other classification of worker; work performed under another exception to the earnings limitation; or work performed under a different retirement system than the member retired from.</a:t>
            </a:r>
          </a:p>
        </p:txBody>
      </p:sp>
      <p:sp>
        <p:nvSpPr>
          <p:cNvPr id="4" name="Slide Number Placeholder 3">
            <a:extLst>
              <a:ext uri="{FF2B5EF4-FFF2-40B4-BE49-F238E27FC236}">
                <a16:creationId xmlns:a16="http://schemas.microsoft.com/office/drawing/2014/main" id="{95C0661A-2F01-4A4A-BCF0-144CB969FC0A}"/>
              </a:ext>
            </a:extLst>
          </p:cNvPr>
          <p:cNvSpPr>
            <a:spLocks noGrp="1"/>
          </p:cNvSpPr>
          <p:nvPr>
            <p:ph type="sldNum" sz="quarter" idx="12"/>
          </p:nvPr>
        </p:nvSpPr>
        <p:spPr/>
        <p:txBody>
          <a:bodyPr/>
          <a:lstStyle/>
          <a:p>
            <a:fld id="{28024367-D536-4F59-B2ED-0E7825EDA9AF}" type="slidenum">
              <a:rPr lang="en-US" smtClean="0"/>
              <a:pPr/>
              <a:t>22</a:t>
            </a:fld>
            <a:endParaRPr lang="en-US" dirty="0"/>
          </a:p>
        </p:txBody>
      </p:sp>
    </p:spTree>
    <p:extLst>
      <p:ext uri="{BB962C8B-B14F-4D97-AF65-F5344CB8AC3E}">
        <p14:creationId xmlns:p14="http://schemas.microsoft.com/office/powerpoint/2010/main" val="3778468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C580B-56E8-4E73-B6C3-EFE6ABDEDB85}"/>
              </a:ext>
            </a:extLst>
          </p:cNvPr>
          <p:cNvSpPr>
            <a:spLocks noGrp="1"/>
          </p:cNvSpPr>
          <p:nvPr>
            <p:ph type="title"/>
          </p:nvPr>
        </p:nvSpPr>
        <p:spPr/>
        <p:txBody>
          <a:bodyPr/>
          <a:lstStyle/>
          <a:p>
            <a:r>
              <a:rPr lang="en-US" dirty="0"/>
              <a:t>$10,000 earnings limitation example</a:t>
            </a:r>
          </a:p>
        </p:txBody>
      </p:sp>
      <p:sp>
        <p:nvSpPr>
          <p:cNvPr id="4" name="Slide Number Placeholder 3">
            <a:extLst>
              <a:ext uri="{FF2B5EF4-FFF2-40B4-BE49-F238E27FC236}">
                <a16:creationId xmlns:a16="http://schemas.microsoft.com/office/drawing/2014/main" id="{FB416263-97B3-4E18-AE47-3DE45611E811}"/>
              </a:ext>
            </a:extLst>
          </p:cNvPr>
          <p:cNvSpPr>
            <a:spLocks noGrp="1"/>
          </p:cNvSpPr>
          <p:nvPr>
            <p:ph type="sldNum" sz="quarter" idx="12"/>
          </p:nvPr>
        </p:nvSpPr>
        <p:spPr/>
        <p:txBody>
          <a:bodyPr/>
          <a:lstStyle/>
          <a:p>
            <a:fld id="{28024367-D536-4F59-B2ED-0E7825EDA9AF}" type="slidenum">
              <a:rPr lang="en-US" smtClean="0"/>
              <a:pPr/>
              <a:t>23</a:t>
            </a:fld>
            <a:endParaRPr lang="en-US" dirty="0"/>
          </a:p>
        </p:txBody>
      </p:sp>
      <p:graphicFrame>
        <p:nvGraphicFramePr>
          <p:cNvPr id="5" name="Table 5">
            <a:extLst>
              <a:ext uri="{FF2B5EF4-FFF2-40B4-BE49-F238E27FC236}">
                <a16:creationId xmlns:a16="http://schemas.microsoft.com/office/drawing/2014/main" id="{A4C68639-1890-4EFF-8030-2DBE07C15766}"/>
              </a:ext>
            </a:extLst>
          </p:cNvPr>
          <p:cNvGraphicFramePr>
            <a:graphicFrameLocks noGrp="1"/>
          </p:cNvGraphicFramePr>
          <p:nvPr/>
        </p:nvGraphicFramePr>
        <p:xfrm>
          <a:off x="457198" y="4573640"/>
          <a:ext cx="6492240" cy="1173480"/>
        </p:xfrm>
        <a:graphic>
          <a:graphicData uri="http://schemas.openxmlformats.org/drawingml/2006/table">
            <a:tbl>
              <a:tblPr firstRow="1" bandRow="1">
                <a:tableStyleId>{5C22544A-7EE6-4342-B048-85BDC9FD1C3A}</a:tableStyleId>
              </a:tblPr>
              <a:tblGrid>
                <a:gridCol w="1508760">
                  <a:extLst>
                    <a:ext uri="{9D8B030D-6E8A-4147-A177-3AD203B41FA5}">
                      <a16:colId xmlns:a16="http://schemas.microsoft.com/office/drawing/2014/main" val="858995815"/>
                    </a:ext>
                  </a:extLst>
                </a:gridCol>
                <a:gridCol w="731520">
                  <a:extLst>
                    <a:ext uri="{9D8B030D-6E8A-4147-A177-3AD203B41FA5}">
                      <a16:colId xmlns:a16="http://schemas.microsoft.com/office/drawing/2014/main" val="2681174913"/>
                    </a:ext>
                  </a:extLst>
                </a:gridCol>
                <a:gridCol w="1508760">
                  <a:extLst>
                    <a:ext uri="{9D8B030D-6E8A-4147-A177-3AD203B41FA5}">
                      <a16:colId xmlns:a16="http://schemas.microsoft.com/office/drawing/2014/main" val="99062588"/>
                    </a:ext>
                  </a:extLst>
                </a:gridCol>
                <a:gridCol w="731520">
                  <a:extLst>
                    <a:ext uri="{9D8B030D-6E8A-4147-A177-3AD203B41FA5}">
                      <a16:colId xmlns:a16="http://schemas.microsoft.com/office/drawing/2014/main" val="779323030"/>
                    </a:ext>
                  </a:extLst>
                </a:gridCol>
                <a:gridCol w="2011680">
                  <a:extLst>
                    <a:ext uri="{9D8B030D-6E8A-4147-A177-3AD203B41FA5}">
                      <a16:colId xmlns:a16="http://schemas.microsoft.com/office/drawing/2014/main" val="3355313411"/>
                    </a:ext>
                  </a:extLst>
                </a:gridCol>
              </a:tblGrid>
              <a:tr h="370840">
                <a:tc>
                  <a:txBody>
                    <a:bodyPr/>
                    <a:lstStyle/>
                    <a:p>
                      <a:pPr algn="ctr"/>
                      <a:r>
                        <a:rPr lang="en-US" sz="1600" b="0" dirty="0">
                          <a:solidFill>
                            <a:schemeClr val="tx2"/>
                          </a:solidFill>
                        </a:rPr>
                        <a:t>Return-to-work</a:t>
                      </a:r>
                    </a:p>
                    <a:p>
                      <a:pPr algn="ctr"/>
                      <a:r>
                        <a:rPr lang="en-US" sz="1600" b="0" dirty="0">
                          <a:solidFill>
                            <a:schemeClr val="tx2"/>
                          </a:solidFill>
                        </a:rPr>
                        <a:t>salary</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rowSpan="2">
                  <a:txBody>
                    <a:bodyPr/>
                    <a:lstStyle/>
                    <a:p>
                      <a:pPr algn="ctr"/>
                      <a:r>
                        <a:rPr lang="en-US" sz="3500" b="1" dirty="0">
                          <a:solidFill>
                            <a:schemeClr val="tx1"/>
                          </a:solidFill>
                        </a:rPr>
                        <a:t>+</a:t>
                      </a:r>
                      <a:endParaRPr lang="en-US" sz="3500" dirty="0">
                        <a:solidFill>
                          <a:schemeClr val="tx1"/>
                        </a:solidFill>
                      </a:endParaRP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0" dirty="0">
                          <a:solidFill>
                            <a:schemeClr val="tx2"/>
                          </a:solidFill>
                        </a:rPr>
                        <a:t>Retirement benefit</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rowSpan="2">
                  <a:txBody>
                    <a:bodyPr/>
                    <a:lstStyle/>
                    <a:p>
                      <a:pPr algn="ctr"/>
                      <a:r>
                        <a:rPr lang="en-US" sz="3500" b="1" dirty="0">
                          <a:solidFill>
                            <a:schemeClr val="tx1"/>
                          </a:solidFill>
                        </a:rPr>
                        <a:t>=</a:t>
                      </a:r>
                      <a:endParaRPr lang="en-US" sz="3500" dirty="0">
                        <a:solidFill>
                          <a:schemeClr val="tx1"/>
                        </a:solidFill>
                      </a:endParaRP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0" dirty="0">
                          <a:solidFill>
                            <a:schemeClr val="tx2"/>
                          </a:solidFill>
                        </a:rPr>
                        <a:t>Total gross income</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28871909"/>
                  </a:ext>
                </a:extLst>
              </a:tr>
              <a:tr h="370840">
                <a:tc>
                  <a:txBody>
                    <a:bodyPr/>
                    <a:lstStyle/>
                    <a:p>
                      <a:pPr algn="ctr"/>
                      <a:r>
                        <a:rPr lang="en-US" sz="2000" b="1" dirty="0">
                          <a:solidFill>
                            <a:schemeClr val="tx2"/>
                          </a:solidFill>
                        </a:rPr>
                        <a:t>$50,000</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381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r>
                        <a:rPr lang="en-US" sz="3500" b="1" dirty="0">
                          <a:solidFill>
                            <a:schemeClr val="tx1"/>
                          </a:solidFill>
                        </a:rPr>
                        <a:t>+</a:t>
                      </a:r>
                      <a:endParaRPr lang="en-US" sz="350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2000" b="1" dirty="0">
                          <a:solidFill>
                            <a:schemeClr val="tx2"/>
                          </a:solidFill>
                        </a:rPr>
                        <a:t>$6,249.99</a:t>
                      </a:r>
                    </a:p>
                    <a:p>
                      <a:pPr algn="ctr"/>
                      <a:r>
                        <a:rPr lang="en-US" sz="1300" dirty="0">
                          <a:solidFill>
                            <a:schemeClr val="tx2"/>
                          </a:solidFill>
                        </a:rPr>
                        <a:t>($2,083.33 × 3)</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381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r>
                        <a:rPr lang="en-US" sz="3500" b="1" dirty="0">
                          <a:solidFill>
                            <a:schemeClr val="tx1"/>
                          </a:solidFill>
                        </a:rPr>
                        <a:t>=</a:t>
                      </a:r>
                      <a:endParaRPr lang="en-US" sz="350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2000" b="1" dirty="0">
                          <a:solidFill>
                            <a:schemeClr val="tx2"/>
                          </a:solidFill>
                        </a:rPr>
                        <a:t>$56,249.99</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381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053596"/>
                  </a:ext>
                </a:extLst>
              </a:tr>
            </a:tbl>
          </a:graphicData>
        </a:graphic>
      </p:graphicFrame>
      <p:sp>
        <p:nvSpPr>
          <p:cNvPr id="7" name="TextBox 6">
            <a:extLst>
              <a:ext uri="{FF2B5EF4-FFF2-40B4-BE49-F238E27FC236}">
                <a16:creationId xmlns:a16="http://schemas.microsoft.com/office/drawing/2014/main" id="{FEAA7D7A-E592-40BE-8027-A19D1DA76759}"/>
              </a:ext>
            </a:extLst>
          </p:cNvPr>
          <p:cNvSpPr txBox="1"/>
          <p:nvPr/>
        </p:nvSpPr>
        <p:spPr>
          <a:xfrm>
            <a:off x="457198" y="2760752"/>
            <a:ext cx="6492240" cy="1477328"/>
          </a:xfrm>
          <a:prstGeom prst="rect">
            <a:avLst/>
          </a:prstGeom>
          <a:solidFill>
            <a:schemeClr val="bg2">
              <a:lumMod val="20000"/>
              <a:lumOff val="80000"/>
            </a:schemeClr>
          </a:solidFill>
        </p:spPr>
        <p:txBody>
          <a:bodyPr wrap="square">
            <a:spAutoFit/>
          </a:bodyPr>
          <a:lstStyle/>
          <a:p>
            <a:r>
              <a:rPr lang="en-US" dirty="0">
                <a:solidFill>
                  <a:schemeClr val="tx2"/>
                </a:solidFill>
              </a:rPr>
              <a:t>The member returns to covered employment and does not meet any of the exceptions to the earnings limitation. The member’s retirement benefit is suspended after three months because at that point they had earned more than $10,000 in a calendar year from covered employment.</a:t>
            </a:r>
          </a:p>
        </p:txBody>
      </p:sp>
      <p:graphicFrame>
        <p:nvGraphicFramePr>
          <p:cNvPr id="8" name="Table 5">
            <a:extLst>
              <a:ext uri="{FF2B5EF4-FFF2-40B4-BE49-F238E27FC236}">
                <a16:creationId xmlns:a16="http://schemas.microsoft.com/office/drawing/2014/main" id="{39FC87D7-F836-4B55-90BA-8F6A6D433686}"/>
              </a:ext>
            </a:extLst>
          </p:cNvPr>
          <p:cNvGraphicFramePr>
            <a:graphicFrameLocks noGrp="1"/>
          </p:cNvGraphicFramePr>
          <p:nvPr/>
        </p:nvGraphicFramePr>
        <p:xfrm>
          <a:off x="457198" y="1261872"/>
          <a:ext cx="4754880" cy="1163320"/>
        </p:xfrm>
        <a:graphic>
          <a:graphicData uri="http://schemas.openxmlformats.org/drawingml/2006/table">
            <a:tbl>
              <a:tblPr firstRow="1" bandRow="1">
                <a:tableStyleId>{5C22544A-7EE6-4342-B048-85BDC9FD1C3A}</a:tableStyleId>
              </a:tblPr>
              <a:tblGrid>
                <a:gridCol w="2011680">
                  <a:extLst>
                    <a:ext uri="{9D8B030D-6E8A-4147-A177-3AD203B41FA5}">
                      <a16:colId xmlns:a16="http://schemas.microsoft.com/office/drawing/2014/main" val="858995815"/>
                    </a:ext>
                  </a:extLst>
                </a:gridCol>
                <a:gridCol w="731520">
                  <a:extLst>
                    <a:ext uri="{9D8B030D-6E8A-4147-A177-3AD203B41FA5}">
                      <a16:colId xmlns:a16="http://schemas.microsoft.com/office/drawing/2014/main" val="2681174913"/>
                    </a:ext>
                  </a:extLst>
                </a:gridCol>
                <a:gridCol w="2011680">
                  <a:extLst>
                    <a:ext uri="{9D8B030D-6E8A-4147-A177-3AD203B41FA5}">
                      <a16:colId xmlns:a16="http://schemas.microsoft.com/office/drawing/2014/main" val="3355313411"/>
                    </a:ext>
                  </a:extLst>
                </a:gridCol>
              </a:tblGrid>
              <a:tr h="370840">
                <a:tc>
                  <a:txBody>
                    <a:bodyPr/>
                    <a:lstStyle/>
                    <a:p>
                      <a:pPr algn="ctr"/>
                      <a:r>
                        <a:rPr lang="en-US" sz="1600" b="0" dirty="0">
                          <a:solidFill>
                            <a:schemeClr val="tx2"/>
                          </a:solidFill>
                        </a:rPr>
                        <a:t>Pre-retirement salary</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rowSpan="2">
                  <a:txBody>
                    <a:bodyPr/>
                    <a:lstStyle/>
                    <a:p>
                      <a:pPr algn="ctr"/>
                      <a:endParaRPr lang="en-US" sz="3500" dirty="0">
                        <a:solidFill>
                          <a:schemeClr val="tx1"/>
                        </a:solidFill>
                      </a:endParaRP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0" dirty="0">
                          <a:solidFill>
                            <a:schemeClr val="tx2"/>
                          </a:solidFill>
                        </a:rPr>
                        <a:t>Retirement benefit</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28871909"/>
                  </a:ext>
                </a:extLst>
              </a:tr>
              <a:tr h="370840">
                <a:tc>
                  <a:txBody>
                    <a:bodyPr/>
                    <a:lstStyle/>
                    <a:p>
                      <a:pPr algn="ctr"/>
                      <a:r>
                        <a:rPr lang="en-US" sz="2000" b="1" dirty="0">
                          <a:solidFill>
                            <a:schemeClr val="tx2"/>
                          </a:solidFill>
                        </a:rPr>
                        <a:t>$50,000</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381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r>
                        <a:rPr lang="en-US" sz="3500" b="1" dirty="0">
                          <a:solidFill>
                            <a:schemeClr val="tx1"/>
                          </a:solidFill>
                        </a:rPr>
                        <a:t>+</a:t>
                      </a:r>
                      <a:endParaRPr lang="en-US" sz="350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2000" b="1" dirty="0">
                          <a:solidFill>
                            <a:schemeClr val="tx2"/>
                          </a:solidFill>
                        </a:rPr>
                        <a:t>$25,000</a:t>
                      </a:r>
                    </a:p>
                    <a:p>
                      <a:pPr algn="ctr"/>
                      <a:r>
                        <a:rPr lang="en-US" sz="1300" b="0" dirty="0">
                          <a:solidFill>
                            <a:schemeClr val="tx2"/>
                          </a:solidFill>
                        </a:rPr>
                        <a:t>($25,000 ÷ 12 = $2,083.33/month)</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381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053596"/>
                  </a:ext>
                </a:extLst>
              </a:tr>
            </a:tbl>
          </a:graphicData>
        </a:graphic>
      </p:graphicFrame>
    </p:spTree>
    <p:extLst>
      <p:ext uri="{BB962C8B-B14F-4D97-AF65-F5344CB8AC3E}">
        <p14:creationId xmlns:p14="http://schemas.microsoft.com/office/powerpoint/2010/main" val="809365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C580B-56E8-4E73-B6C3-EFE6ABDEDB85}"/>
              </a:ext>
            </a:extLst>
          </p:cNvPr>
          <p:cNvSpPr>
            <a:spLocks noGrp="1"/>
          </p:cNvSpPr>
          <p:nvPr>
            <p:ph type="title"/>
          </p:nvPr>
        </p:nvSpPr>
        <p:spPr/>
        <p:txBody>
          <a:bodyPr/>
          <a:lstStyle/>
          <a:p>
            <a:r>
              <a:rPr lang="en-US" dirty="0"/>
              <a:t>$10,000 earnings limitation example</a:t>
            </a:r>
          </a:p>
        </p:txBody>
      </p:sp>
      <p:sp>
        <p:nvSpPr>
          <p:cNvPr id="4" name="Slide Number Placeholder 3">
            <a:extLst>
              <a:ext uri="{FF2B5EF4-FFF2-40B4-BE49-F238E27FC236}">
                <a16:creationId xmlns:a16="http://schemas.microsoft.com/office/drawing/2014/main" id="{FB416263-97B3-4E18-AE47-3DE45611E811}"/>
              </a:ext>
            </a:extLst>
          </p:cNvPr>
          <p:cNvSpPr>
            <a:spLocks noGrp="1"/>
          </p:cNvSpPr>
          <p:nvPr>
            <p:ph type="sldNum" sz="quarter" idx="12"/>
          </p:nvPr>
        </p:nvSpPr>
        <p:spPr/>
        <p:txBody>
          <a:bodyPr/>
          <a:lstStyle/>
          <a:p>
            <a:fld id="{28024367-D536-4F59-B2ED-0E7825EDA9AF}" type="slidenum">
              <a:rPr lang="en-US" smtClean="0"/>
              <a:pPr/>
              <a:t>24</a:t>
            </a:fld>
            <a:endParaRPr lang="en-US" dirty="0"/>
          </a:p>
        </p:txBody>
      </p:sp>
      <p:graphicFrame>
        <p:nvGraphicFramePr>
          <p:cNvPr id="5" name="Table 5">
            <a:extLst>
              <a:ext uri="{FF2B5EF4-FFF2-40B4-BE49-F238E27FC236}">
                <a16:creationId xmlns:a16="http://schemas.microsoft.com/office/drawing/2014/main" id="{A4C68639-1890-4EFF-8030-2DBE07C15766}"/>
              </a:ext>
            </a:extLst>
          </p:cNvPr>
          <p:cNvGraphicFramePr>
            <a:graphicFrameLocks noGrp="1"/>
          </p:cNvGraphicFramePr>
          <p:nvPr>
            <p:extLst>
              <p:ext uri="{D42A27DB-BD31-4B8C-83A1-F6EECF244321}">
                <p14:modId xmlns:p14="http://schemas.microsoft.com/office/powerpoint/2010/main" val="2025706133"/>
              </p:ext>
            </p:extLst>
          </p:nvPr>
        </p:nvGraphicFramePr>
        <p:xfrm>
          <a:off x="457198" y="4296641"/>
          <a:ext cx="6492240" cy="975360"/>
        </p:xfrm>
        <a:graphic>
          <a:graphicData uri="http://schemas.openxmlformats.org/drawingml/2006/table">
            <a:tbl>
              <a:tblPr firstRow="1" bandRow="1">
                <a:tableStyleId>{5C22544A-7EE6-4342-B048-85BDC9FD1C3A}</a:tableStyleId>
              </a:tblPr>
              <a:tblGrid>
                <a:gridCol w="1508760">
                  <a:extLst>
                    <a:ext uri="{9D8B030D-6E8A-4147-A177-3AD203B41FA5}">
                      <a16:colId xmlns:a16="http://schemas.microsoft.com/office/drawing/2014/main" val="858995815"/>
                    </a:ext>
                  </a:extLst>
                </a:gridCol>
                <a:gridCol w="731520">
                  <a:extLst>
                    <a:ext uri="{9D8B030D-6E8A-4147-A177-3AD203B41FA5}">
                      <a16:colId xmlns:a16="http://schemas.microsoft.com/office/drawing/2014/main" val="2681174913"/>
                    </a:ext>
                  </a:extLst>
                </a:gridCol>
                <a:gridCol w="1508760">
                  <a:extLst>
                    <a:ext uri="{9D8B030D-6E8A-4147-A177-3AD203B41FA5}">
                      <a16:colId xmlns:a16="http://schemas.microsoft.com/office/drawing/2014/main" val="99062588"/>
                    </a:ext>
                  </a:extLst>
                </a:gridCol>
                <a:gridCol w="731520">
                  <a:extLst>
                    <a:ext uri="{9D8B030D-6E8A-4147-A177-3AD203B41FA5}">
                      <a16:colId xmlns:a16="http://schemas.microsoft.com/office/drawing/2014/main" val="779323030"/>
                    </a:ext>
                  </a:extLst>
                </a:gridCol>
                <a:gridCol w="2011680">
                  <a:extLst>
                    <a:ext uri="{9D8B030D-6E8A-4147-A177-3AD203B41FA5}">
                      <a16:colId xmlns:a16="http://schemas.microsoft.com/office/drawing/2014/main" val="3355313411"/>
                    </a:ext>
                  </a:extLst>
                </a:gridCol>
              </a:tblGrid>
              <a:tr h="370840">
                <a:tc>
                  <a:txBody>
                    <a:bodyPr/>
                    <a:lstStyle/>
                    <a:p>
                      <a:pPr algn="ctr"/>
                      <a:r>
                        <a:rPr lang="en-US" sz="1600" b="0" dirty="0">
                          <a:solidFill>
                            <a:schemeClr val="tx2"/>
                          </a:solidFill>
                        </a:rPr>
                        <a:t>Return-to-work</a:t>
                      </a:r>
                    </a:p>
                    <a:p>
                      <a:pPr algn="ctr"/>
                      <a:r>
                        <a:rPr lang="en-US" sz="1600" b="0" dirty="0">
                          <a:solidFill>
                            <a:schemeClr val="tx2"/>
                          </a:solidFill>
                        </a:rPr>
                        <a:t>salary</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rowSpan="2">
                  <a:txBody>
                    <a:bodyPr/>
                    <a:lstStyle/>
                    <a:p>
                      <a:pPr algn="ctr"/>
                      <a:r>
                        <a:rPr lang="en-US" sz="3500" b="1" dirty="0">
                          <a:solidFill>
                            <a:schemeClr val="tx1"/>
                          </a:solidFill>
                        </a:rPr>
                        <a:t>+</a:t>
                      </a:r>
                      <a:endParaRPr lang="en-US" sz="3500" dirty="0">
                        <a:solidFill>
                          <a:schemeClr val="tx1"/>
                        </a:solidFill>
                      </a:endParaRP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0" dirty="0">
                          <a:solidFill>
                            <a:schemeClr val="tx2"/>
                          </a:solidFill>
                        </a:rPr>
                        <a:t>Retirement benefit</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rowSpan="2">
                  <a:txBody>
                    <a:bodyPr/>
                    <a:lstStyle/>
                    <a:p>
                      <a:pPr algn="ctr"/>
                      <a:r>
                        <a:rPr lang="en-US" sz="3500" b="1" dirty="0">
                          <a:solidFill>
                            <a:schemeClr val="tx1"/>
                          </a:solidFill>
                        </a:rPr>
                        <a:t>=</a:t>
                      </a:r>
                      <a:endParaRPr lang="en-US" sz="3500" dirty="0">
                        <a:solidFill>
                          <a:schemeClr val="tx1"/>
                        </a:solidFill>
                      </a:endParaRP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0" dirty="0">
                          <a:solidFill>
                            <a:schemeClr val="tx2"/>
                          </a:solidFill>
                        </a:rPr>
                        <a:t>Total gross income</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28871909"/>
                  </a:ext>
                </a:extLst>
              </a:tr>
              <a:tr h="370840">
                <a:tc>
                  <a:txBody>
                    <a:bodyPr/>
                    <a:lstStyle/>
                    <a:p>
                      <a:pPr algn="ctr"/>
                      <a:r>
                        <a:rPr lang="en-US" sz="2000" b="1" dirty="0">
                          <a:solidFill>
                            <a:schemeClr val="tx2"/>
                          </a:solidFill>
                        </a:rPr>
                        <a:t>$50,000</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381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r>
                        <a:rPr lang="en-US" sz="3500" b="1" dirty="0">
                          <a:solidFill>
                            <a:schemeClr val="tx1"/>
                          </a:solidFill>
                        </a:rPr>
                        <a:t>+</a:t>
                      </a:r>
                      <a:endParaRPr lang="en-US" sz="350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2000" b="1" dirty="0">
                          <a:solidFill>
                            <a:schemeClr val="tx2"/>
                          </a:solidFill>
                        </a:rPr>
                        <a:t>$35,000</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381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r>
                        <a:rPr lang="en-US" sz="3500" b="1" dirty="0">
                          <a:solidFill>
                            <a:schemeClr val="tx1"/>
                          </a:solidFill>
                        </a:rPr>
                        <a:t>=</a:t>
                      </a:r>
                      <a:endParaRPr lang="en-US" sz="350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2000" b="1" dirty="0">
                          <a:solidFill>
                            <a:schemeClr val="tx2"/>
                          </a:solidFill>
                        </a:rPr>
                        <a:t>$85,000</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381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053596"/>
                  </a:ext>
                </a:extLst>
              </a:tr>
            </a:tbl>
          </a:graphicData>
        </a:graphic>
      </p:graphicFrame>
      <p:sp>
        <p:nvSpPr>
          <p:cNvPr id="7" name="TextBox 6">
            <a:extLst>
              <a:ext uri="{FF2B5EF4-FFF2-40B4-BE49-F238E27FC236}">
                <a16:creationId xmlns:a16="http://schemas.microsoft.com/office/drawing/2014/main" id="{FEAA7D7A-E592-40BE-8027-A19D1DA76759}"/>
              </a:ext>
            </a:extLst>
          </p:cNvPr>
          <p:cNvSpPr txBox="1"/>
          <p:nvPr/>
        </p:nvSpPr>
        <p:spPr>
          <a:xfrm>
            <a:off x="457198" y="2760752"/>
            <a:ext cx="6492240" cy="1200329"/>
          </a:xfrm>
          <a:prstGeom prst="rect">
            <a:avLst/>
          </a:prstGeom>
          <a:solidFill>
            <a:schemeClr val="bg2">
              <a:lumMod val="20000"/>
              <a:lumOff val="80000"/>
            </a:schemeClr>
          </a:solidFill>
        </p:spPr>
        <p:txBody>
          <a:bodyPr wrap="square">
            <a:spAutoFit/>
          </a:bodyPr>
          <a:lstStyle/>
          <a:p>
            <a:r>
              <a:rPr lang="en-US" dirty="0">
                <a:solidFill>
                  <a:schemeClr val="tx2"/>
                </a:solidFill>
              </a:rPr>
              <a:t>The member returns to covered employment and is eligible for an exception to the $10,000 earnings limitation. The member’s retirement benefit is not suspended because they met an exception.</a:t>
            </a:r>
          </a:p>
        </p:txBody>
      </p:sp>
      <p:graphicFrame>
        <p:nvGraphicFramePr>
          <p:cNvPr id="8" name="Table 5">
            <a:extLst>
              <a:ext uri="{FF2B5EF4-FFF2-40B4-BE49-F238E27FC236}">
                <a16:creationId xmlns:a16="http://schemas.microsoft.com/office/drawing/2014/main" id="{39FC87D7-F836-4B55-90BA-8F6A6D433686}"/>
              </a:ext>
            </a:extLst>
          </p:cNvPr>
          <p:cNvGraphicFramePr>
            <a:graphicFrameLocks noGrp="1"/>
          </p:cNvGraphicFramePr>
          <p:nvPr/>
        </p:nvGraphicFramePr>
        <p:xfrm>
          <a:off x="457198" y="1261872"/>
          <a:ext cx="4754880" cy="1163320"/>
        </p:xfrm>
        <a:graphic>
          <a:graphicData uri="http://schemas.openxmlformats.org/drawingml/2006/table">
            <a:tbl>
              <a:tblPr firstRow="1" bandRow="1">
                <a:tableStyleId>{5C22544A-7EE6-4342-B048-85BDC9FD1C3A}</a:tableStyleId>
              </a:tblPr>
              <a:tblGrid>
                <a:gridCol w="2011680">
                  <a:extLst>
                    <a:ext uri="{9D8B030D-6E8A-4147-A177-3AD203B41FA5}">
                      <a16:colId xmlns:a16="http://schemas.microsoft.com/office/drawing/2014/main" val="858995815"/>
                    </a:ext>
                  </a:extLst>
                </a:gridCol>
                <a:gridCol w="731520">
                  <a:extLst>
                    <a:ext uri="{9D8B030D-6E8A-4147-A177-3AD203B41FA5}">
                      <a16:colId xmlns:a16="http://schemas.microsoft.com/office/drawing/2014/main" val="2681174913"/>
                    </a:ext>
                  </a:extLst>
                </a:gridCol>
                <a:gridCol w="2011680">
                  <a:extLst>
                    <a:ext uri="{9D8B030D-6E8A-4147-A177-3AD203B41FA5}">
                      <a16:colId xmlns:a16="http://schemas.microsoft.com/office/drawing/2014/main" val="3355313411"/>
                    </a:ext>
                  </a:extLst>
                </a:gridCol>
              </a:tblGrid>
              <a:tr h="370840">
                <a:tc>
                  <a:txBody>
                    <a:bodyPr/>
                    <a:lstStyle/>
                    <a:p>
                      <a:pPr algn="ctr"/>
                      <a:r>
                        <a:rPr lang="en-US" sz="1600" b="0" dirty="0">
                          <a:solidFill>
                            <a:schemeClr val="tx2"/>
                          </a:solidFill>
                        </a:rPr>
                        <a:t>Pre-retirement salary</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rowSpan="2">
                  <a:txBody>
                    <a:bodyPr/>
                    <a:lstStyle/>
                    <a:p>
                      <a:pPr algn="ctr"/>
                      <a:endParaRPr lang="en-US" sz="3500" dirty="0">
                        <a:solidFill>
                          <a:schemeClr val="tx1"/>
                        </a:solidFill>
                      </a:endParaRP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0" dirty="0">
                          <a:solidFill>
                            <a:schemeClr val="tx2"/>
                          </a:solidFill>
                        </a:rPr>
                        <a:t>Retirement benefit</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28871909"/>
                  </a:ext>
                </a:extLst>
              </a:tr>
              <a:tr h="370840">
                <a:tc>
                  <a:txBody>
                    <a:bodyPr/>
                    <a:lstStyle/>
                    <a:p>
                      <a:pPr algn="ctr"/>
                      <a:r>
                        <a:rPr lang="en-US" sz="2000" b="1" dirty="0">
                          <a:solidFill>
                            <a:schemeClr val="tx2"/>
                          </a:solidFill>
                        </a:rPr>
                        <a:t>$70,000</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381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r>
                        <a:rPr lang="en-US" sz="3500" b="1" dirty="0">
                          <a:solidFill>
                            <a:schemeClr val="tx1"/>
                          </a:solidFill>
                        </a:rPr>
                        <a:t>+</a:t>
                      </a:r>
                      <a:endParaRPr lang="en-US" sz="350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2000" b="1" dirty="0">
                          <a:solidFill>
                            <a:schemeClr val="tx2"/>
                          </a:solidFill>
                        </a:rPr>
                        <a:t>$35,000</a:t>
                      </a:r>
                    </a:p>
                    <a:p>
                      <a:pPr algn="ctr"/>
                      <a:r>
                        <a:rPr lang="en-US" sz="1300" b="0" dirty="0">
                          <a:solidFill>
                            <a:schemeClr val="tx2"/>
                          </a:solidFill>
                        </a:rPr>
                        <a:t>($35,000 ÷ 12 = $2,916.67/month)</a:t>
                      </a: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381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053596"/>
                  </a:ext>
                </a:extLst>
              </a:tr>
            </a:tbl>
          </a:graphicData>
        </a:graphic>
      </p:graphicFrame>
    </p:spTree>
    <p:extLst>
      <p:ext uri="{BB962C8B-B14F-4D97-AF65-F5344CB8AC3E}">
        <p14:creationId xmlns:p14="http://schemas.microsoft.com/office/powerpoint/2010/main" val="3449048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Other return-to-work considerations</a:t>
            </a:r>
            <a:endParaRPr lang="en-US" dirty="0"/>
          </a:p>
        </p:txBody>
      </p:sp>
      <p:sp>
        <p:nvSpPr>
          <p:cNvPr id="3" name="Content Placeholder 2"/>
          <p:cNvSpPr>
            <a:spLocks noGrp="1"/>
          </p:cNvSpPr>
          <p:nvPr>
            <p:ph idx="1"/>
          </p:nvPr>
        </p:nvSpPr>
        <p:spPr/>
        <p:txBody>
          <a:bodyPr/>
          <a:lstStyle/>
          <a:p>
            <a:r>
              <a:rPr lang="en-US" dirty="0"/>
              <a:t>Member must have a complete, bona fide termination from all covered employment to retire and begin receiving a monthly benefit.</a:t>
            </a:r>
          </a:p>
          <a:p>
            <a:r>
              <a:rPr lang="en-US" dirty="0"/>
              <a:t>If a member returns to covered employment sooner than 30 consecutive calendar days after retirement, they are not eligible to receive their benefit until the separation requirements are satisfied.</a:t>
            </a:r>
          </a:p>
          <a:p>
            <a:r>
              <a:rPr lang="en-US" dirty="0"/>
              <a:t>If an employer fails to notify PEBA when it hires a retired member, the employer may be responsible for reimbursing the retirement systems for any benefits wrongly paid to the retired member.</a:t>
            </a:r>
          </a:p>
          <a:p>
            <a:r>
              <a:rPr lang="en-US" altLang="en-US" dirty="0"/>
              <a:t>Return-to-work retirees contribute the same percentage of earnable compensation as active members. </a:t>
            </a:r>
          </a:p>
        </p:txBody>
      </p:sp>
      <p:sp>
        <p:nvSpPr>
          <p:cNvPr id="4" name="Slide Number Placeholder 3"/>
          <p:cNvSpPr>
            <a:spLocks noGrp="1"/>
          </p:cNvSpPr>
          <p:nvPr>
            <p:ph type="sldNum" sz="quarter" idx="12"/>
          </p:nvPr>
        </p:nvSpPr>
        <p:spPr/>
        <p:txBody>
          <a:bodyPr/>
          <a:lstStyle/>
          <a:p>
            <a:fld id="{28024367-D536-4F59-B2ED-0E7825EDA9AF}" type="slidenum">
              <a:rPr lang="en-US" smtClean="0"/>
              <a:pPr/>
              <a:t>25</a:t>
            </a:fld>
            <a:endParaRPr lang="en-US" dirty="0"/>
          </a:p>
        </p:txBody>
      </p:sp>
    </p:spTree>
    <p:extLst>
      <p:ext uri="{BB962C8B-B14F-4D97-AF65-F5344CB8AC3E}">
        <p14:creationId xmlns:p14="http://schemas.microsoft.com/office/powerpoint/2010/main" val="1183512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0605D-F5BF-4375-8274-1CF4634A9BC3}"/>
              </a:ext>
            </a:extLst>
          </p:cNvPr>
          <p:cNvSpPr>
            <a:spLocks noGrp="1"/>
          </p:cNvSpPr>
          <p:nvPr>
            <p:ph type="title"/>
          </p:nvPr>
        </p:nvSpPr>
        <p:spPr/>
        <p:txBody>
          <a:bodyPr/>
          <a:lstStyle/>
          <a:p>
            <a:r>
              <a:rPr lang="en-US" dirty="0"/>
              <a:t>Cost-of-living adjustments</a:t>
            </a:r>
          </a:p>
        </p:txBody>
      </p:sp>
      <p:sp>
        <p:nvSpPr>
          <p:cNvPr id="3" name="Slide Number Placeholder 2">
            <a:extLst>
              <a:ext uri="{FF2B5EF4-FFF2-40B4-BE49-F238E27FC236}">
                <a16:creationId xmlns:a16="http://schemas.microsoft.com/office/drawing/2014/main" id="{FC1CFD0B-0C1D-454A-9230-08E242640EEC}"/>
              </a:ext>
            </a:extLst>
          </p:cNvPr>
          <p:cNvSpPr>
            <a:spLocks noGrp="1"/>
          </p:cNvSpPr>
          <p:nvPr>
            <p:ph type="sldNum" sz="quarter" idx="12"/>
          </p:nvPr>
        </p:nvSpPr>
        <p:spPr/>
        <p:txBody>
          <a:bodyPr/>
          <a:lstStyle/>
          <a:p>
            <a:fld id="{28024367-D536-4F59-B2ED-0E7825EDA9AF}" type="slidenum">
              <a:rPr lang="en-US" smtClean="0"/>
              <a:pPr/>
              <a:t>26</a:t>
            </a:fld>
            <a:endParaRPr lang="en-US" dirty="0"/>
          </a:p>
        </p:txBody>
      </p:sp>
      <p:sp>
        <p:nvSpPr>
          <p:cNvPr id="7" name="Subtitle 6">
            <a:extLst>
              <a:ext uri="{FF2B5EF4-FFF2-40B4-BE49-F238E27FC236}">
                <a16:creationId xmlns:a16="http://schemas.microsoft.com/office/drawing/2014/main" id="{CD3C4513-394A-41AC-AE43-72BFA7965F8D}"/>
              </a:ext>
            </a:extLst>
          </p:cNvPr>
          <p:cNvSpPr>
            <a:spLocks noGrp="1"/>
          </p:cNvSpPr>
          <p:nvPr>
            <p:ph type="subTitle" idx="13"/>
          </p:nvPr>
        </p:nvSpPr>
        <p:spPr/>
        <p:txBody>
          <a:bodyPr/>
          <a:lstStyle/>
          <a:p>
            <a:endParaRPr lang="en-US"/>
          </a:p>
        </p:txBody>
      </p:sp>
    </p:spTree>
    <p:extLst>
      <p:ext uri="{BB962C8B-B14F-4D97-AF65-F5344CB8AC3E}">
        <p14:creationId xmlns:p14="http://schemas.microsoft.com/office/powerpoint/2010/main" val="1559673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5CC56-9987-4627-9BB8-F427B3DF8DAA}"/>
              </a:ext>
            </a:extLst>
          </p:cNvPr>
          <p:cNvSpPr>
            <a:spLocks noGrp="1"/>
          </p:cNvSpPr>
          <p:nvPr>
            <p:ph type="title"/>
          </p:nvPr>
        </p:nvSpPr>
        <p:spPr/>
        <p:txBody>
          <a:bodyPr/>
          <a:lstStyle/>
          <a:p>
            <a:r>
              <a:rPr lang="en-US" dirty="0"/>
              <a:t>Cost-of-living adjustments (COLAs)</a:t>
            </a:r>
          </a:p>
        </p:txBody>
      </p:sp>
      <p:sp>
        <p:nvSpPr>
          <p:cNvPr id="3" name="Content Placeholder 2">
            <a:extLst>
              <a:ext uri="{FF2B5EF4-FFF2-40B4-BE49-F238E27FC236}">
                <a16:creationId xmlns:a16="http://schemas.microsoft.com/office/drawing/2014/main" id="{A40E898B-A3D0-408D-99C9-A915AF483FCE}"/>
              </a:ext>
            </a:extLst>
          </p:cNvPr>
          <p:cNvSpPr>
            <a:spLocks noGrp="1"/>
          </p:cNvSpPr>
          <p:nvPr>
            <p:ph idx="1"/>
          </p:nvPr>
        </p:nvSpPr>
        <p:spPr/>
        <p:txBody>
          <a:bodyPr>
            <a:normAutofit lnSpcReduction="10000"/>
          </a:bodyPr>
          <a:lstStyle/>
          <a:p>
            <a:r>
              <a:rPr lang="en-US" dirty="0"/>
              <a:t>Historically, COLAs were granted based on inflation measures and were not prefunded.</a:t>
            </a:r>
          </a:p>
          <a:p>
            <a:pPr lvl="1"/>
            <a:r>
              <a:rPr lang="en-US" dirty="0"/>
              <a:t>This practice was a major factor in creating the current unfunded actuarial accrued liability that exists today.</a:t>
            </a:r>
          </a:p>
          <a:p>
            <a:r>
              <a:rPr lang="en-US" dirty="0"/>
              <a:t>Act 278 provided a guaranteed annual 1% benefit increase to retired members of SCRS and PORS up to an annual maximum of $500. </a:t>
            </a:r>
          </a:p>
          <a:p>
            <a:r>
              <a:rPr lang="en-US" dirty="0"/>
              <a:t>This moderate but guaranteed benefit adjustment is prefunded through retirement contributions and provides a predictable annual increase to retired members. </a:t>
            </a:r>
          </a:p>
          <a:p>
            <a:r>
              <a:rPr lang="en-US" dirty="0"/>
              <a:t>These benefit adjustments are fully guaranteed and are awarded on a compound basis. </a:t>
            </a:r>
          </a:p>
          <a:p>
            <a:r>
              <a:rPr lang="en-US" dirty="0"/>
              <a:t>Any increase in the benefit adjustment as currently structured would have long-term material costs for the system that would have to be addressed.</a:t>
            </a:r>
          </a:p>
        </p:txBody>
      </p:sp>
      <p:sp>
        <p:nvSpPr>
          <p:cNvPr id="4" name="Slide Number Placeholder 3">
            <a:extLst>
              <a:ext uri="{FF2B5EF4-FFF2-40B4-BE49-F238E27FC236}">
                <a16:creationId xmlns:a16="http://schemas.microsoft.com/office/drawing/2014/main" id="{90AD4760-DEAC-452B-B73A-7C8B74429F35}"/>
              </a:ext>
            </a:extLst>
          </p:cNvPr>
          <p:cNvSpPr>
            <a:spLocks noGrp="1"/>
          </p:cNvSpPr>
          <p:nvPr>
            <p:ph type="sldNum" sz="quarter" idx="12"/>
          </p:nvPr>
        </p:nvSpPr>
        <p:spPr/>
        <p:txBody>
          <a:bodyPr/>
          <a:lstStyle/>
          <a:p>
            <a:fld id="{28024367-D536-4F59-B2ED-0E7825EDA9AF}" type="slidenum">
              <a:rPr lang="en-US" smtClean="0"/>
              <a:pPr/>
              <a:t>27</a:t>
            </a:fld>
            <a:endParaRPr lang="en-US" dirty="0"/>
          </a:p>
        </p:txBody>
      </p:sp>
    </p:spTree>
    <p:extLst>
      <p:ext uri="{BB962C8B-B14F-4D97-AF65-F5344CB8AC3E}">
        <p14:creationId xmlns:p14="http://schemas.microsoft.com/office/powerpoint/2010/main" val="2661655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16F97-D658-4B6C-BE70-93532763A0B1}"/>
              </a:ext>
            </a:extLst>
          </p:cNvPr>
          <p:cNvSpPr>
            <a:spLocks noGrp="1"/>
          </p:cNvSpPr>
          <p:nvPr>
            <p:ph type="title"/>
          </p:nvPr>
        </p:nvSpPr>
        <p:spPr/>
        <p:txBody>
          <a:bodyPr/>
          <a:lstStyle/>
          <a:p>
            <a:r>
              <a:rPr lang="en-US" dirty="0"/>
              <a:t>Other benefits</a:t>
            </a:r>
          </a:p>
        </p:txBody>
      </p:sp>
      <p:sp>
        <p:nvSpPr>
          <p:cNvPr id="3" name="Content Placeholder 2">
            <a:extLst>
              <a:ext uri="{FF2B5EF4-FFF2-40B4-BE49-F238E27FC236}">
                <a16:creationId xmlns:a16="http://schemas.microsoft.com/office/drawing/2014/main" id="{97D8126D-A660-41DE-BEBB-072BFDE5D234}"/>
              </a:ext>
            </a:extLst>
          </p:cNvPr>
          <p:cNvSpPr>
            <a:spLocks noGrp="1"/>
          </p:cNvSpPr>
          <p:nvPr>
            <p:ph idx="1"/>
          </p:nvPr>
        </p:nvSpPr>
        <p:spPr/>
        <p:txBody>
          <a:bodyPr>
            <a:normAutofit/>
          </a:bodyPr>
          <a:lstStyle/>
          <a:p>
            <a:r>
              <a:rPr lang="en-US" dirty="0"/>
              <a:t>Members of SCRS are also covered by Social Security. </a:t>
            </a:r>
          </a:p>
          <a:p>
            <a:pPr lvl="1"/>
            <a:r>
              <a:rPr lang="en-US" dirty="0"/>
              <a:t>The Social Security Administration provides cost-of-living adjustments to combat inflation.</a:t>
            </a:r>
          </a:p>
          <a:p>
            <a:pPr lvl="1"/>
            <a:r>
              <a:rPr lang="en-US" dirty="0"/>
              <a:t>In 2022, Social Security benefits increased 5.9%.</a:t>
            </a:r>
          </a:p>
          <a:p>
            <a:r>
              <a:rPr lang="en-US" dirty="0"/>
              <a:t>Most retired SCRS and PORS members are also covered by the State Health Plan.</a:t>
            </a:r>
          </a:p>
          <a:p>
            <a:pPr lvl="1"/>
            <a:r>
              <a:rPr lang="en-US" dirty="0"/>
              <a:t>Subscriber premiums have not increased since 2012, which means that retired members who are covered by the State Health Plan have not seen an increase in their monthly health premiums for 11 years.</a:t>
            </a:r>
          </a:p>
          <a:p>
            <a:pPr lvl="1"/>
            <a:r>
              <a:rPr lang="en-US" dirty="0"/>
              <a:t>Many retired members who are Medicare-eligible enroll in the State Health Plan’s Medicare Supplemental Plan.</a:t>
            </a:r>
          </a:p>
          <a:p>
            <a:pPr lvl="2"/>
            <a:r>
              <a:rPr lang="en-US" dirty="0"/>
              <a:t>The Medicare Supplemental Plan pays the part of Medicare-approved charges that Medicare Parts A and B do not, including deductibles and coinsurance, which in effect results in a zero deductible health plan for these members.</a:t>
            </a:r>
          </a:p>
        </p:txBody>
      </p:sp>
      <p:sp>
        <p:nvSpPr>
          <p:cNvPr id="4" name="Slide Number Placeholder 3">
            <a:extLst>
              <a:ext uri="{FF2B5EF4-FFF2-40B4-BE49-F238E27FC236}">
                <a16:creationId xmlns:a16="http://schemas.microsoft.com/office/drawing/2014/main" id="{B9FE16E6-6B5E-4387-85BC-1C162DB66AC7}"/>
              </a:ext>
            </a:extLst>
          </p:cNvPr>
          <p:cNvSpPr>
            <a:spLocks noGrp="1"/>
          </p:cNvSpPr>
          <p:nvPr>
            <p:ph type="sldNum" sz="quarter" idx="12"/>
          </p:nvPr>
        </p:nvSpPr>
        <p:spPr/>
        <p:txBody>
          <a:bodyPr/>
          <a:lstStyle/>
          <a:p>
            <a:fld id="{28024367-D536-4F59-B2ED-0E7825EDA9AF}" type="slidenum">
              <a:rPr lang="en-US" smtClean="0"/>
              <a:pPr/>
              <a:t>28</a:t>
            </a:fld>
            <a:endParaRPr lang="en-US" dirty="0"/>
          </a:p>
        </p:txBody>
      </p:sp>
    </p:spTree>
    <p:extLst>
      <p:ext uri="{BB962C8B-B14F-4D97-AF65-F5344CB8AC3E}">
        <p14:creationId xmlns:p14="http://schemas.microsoft.com/office/powerpoint/2010/main" val="4251387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29</a:t>
            </a:fld>
            <a:endParaRPr lang="en-US" dirty="0"/>
          </a:p>
        </p:txBody>
      </p:sp>
    </p:spTree>
    <p:extLst>
      <p:ext uri="{BB962C8B-B14F-4D97-AF65-F5344CB8AC3E}">
        <p14:creationId xmlns:p14="http://schemas.microsoft.com/office/powerpoint/2010/main" val="3669356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Health Plan enrollment as of January 2023</a:t>
            </a:r>
          </a:p>
        </p:txBody>
      </p:sp>
      <p:sp>
        <p:nvSpPr>
          <p:cNvPr id="4" name="Slide Number Placeholder 3"/>
          <p:cNvSpPr>
            <a:spLocks noGrp="1"/>
          </p:cNvSpPr>
          <p:nvPr>
            <p:ph type="sldNum" sz="quarter" idx="12"/>
          </p:nvPr>
        </p:nvSpPr>
        <p:spPr/>
        <p:txBody>
          <a:bodyPr/>
          <a:lstStyle/>
          <a:p>
            <a:fld id="{3395596C-1CB0-4EC9-B671-0D5B7B6C3633}" type="slidenum">
              <a:rPr lang="en-US" smtClean="0"/>
              <a:pPr/>
              <a:t>3</a:t>
            </a:fld>
            <a:endParaRPr lang="en-US" dirty="0"/>
          </a:p>
        </p:txBody>
      </p:sp>
      <p:sp>
        <p:nvSpPr>
          <p:cNvPr id="9" name="Rectangle 8"/>
          <p:cNvSpPr/>
          <p:nvPr/>
        </p:nvSpPr>
        <p:spPr>
          <a:xfrm>
            <a:off x="457198" y="4412723"/>
            <a:ext cx="3303017" cy="338554"/>
          </a:xfrm>
          <a:prstGeom prst="rect">
            <a:avLst/>
          </a:prstGeom>
        </p:spPr>
        <p:txBody>
          <a:bodyPr wrap="square">
            <a:spAutoFit/>
          </a:bodyPr>
          <a:lstStyle/>
          <a:p>
            <a:r>
              <a:rPr lang="en-US" sz="1600" b="1" dirty="0">
                <a:solidFill>
                  <a:schemeClr val="tx2"/>
                </a:solidFill>
              </a:rPr>
              <a:t>Total employer groups: 824</a:t>
            </a:r>
            <a:endParaRPr lang="en-US" sz="1600" dirty="0">
              <a:solidFill>
                <a:schemeClr val="tx2"/>
              </a:solidFill>
            </a:endParaRPr>
          </a:p>
        </p:txBody>
      </p:sp>
      <p:graphicFrame>
        <p:nvGraphicFramePr>
          <p:cNvPr id="15" name="Table 14"/>
          <p:cNvGraphicFramePr>
            <a:graphicFrameLocks noGrp="1"/>
          </p:cNvGraphicFramePr>
          <p:nvPr>
            <p:extLst>
              <p:ext uri="{D42A27DB-BD31-4B8C-83A1-F6EECF244321}">
                <p14:modId xmlns:p14="http://schemas.microsoft.com/office/powerpoint/2010/main" val="712262585"/>
              </p:ext>
            </p:extLst>
          </p:nvPr>
        </p:nvGraphicFramePr>
        <p:xfrm>
          <a:off x="3907097" y="1258043"/>
          <a:ext cx="2506853" cy="3291840"/>
        </p:xfrm>
        <a:graphic>
          <a:graphicData uri="http://schemas.openxmlformats.org/drawingml/2006/table">
            <a:tbl>
              <a:tblPr/>
              <a:tblGrid>
                <a:gridCol w="1697863">
                  <a:extLst>
                    <a:ext uri="{9D8B030D-6E8A-4147-A177-3AD203B41FA5}">
                      <a16:colId xmlns:a16="http://schemas.microsoft.com/office/drawing/2014/main" val="20000"/>
                    </a:ext>
                  </a:extLst>
                </a:gridCol>
                <a:gridCol w="808990">
                  <a:extLst>
                    <a:ext uri="{9D8B030D-6E8A-4147-A177-3AD203B41FA5}">
                      <a16:colId xmlns:a16="http://schemas.microsoft.com/office/drawing/2014/main" val="20001"/>
                    </a:ext>
                  </a:extLst>
                </a:gridCol>
              </a:tblGrid>
              <a:tr h="365760">
                <a:tc gridSpan="2">
                  <a:txBody>
                    <a:bodyPr/>
                    <a:lstStyle/>
                    <a:p>
                      <a:pPr algn="ctr" fontAlgn="b"/>
                      <a:r>
                        <a:rPr lang="en-US" sz="1600" b="1" i="0" u="none" strike="noStrike" dirty="0">
                          <a:solidFill>
                            <a:srgbClr val="FFFFFF"/>
                          </a:solidFill>
                          <a:latin typeface="Calibri"/>
                        </a:rPr>
                        <a:t>Active subscribers</a:t>
                      </a:r>
                    </a:p>
                  </a:txBody>
                  <a:tcPr marL="45720" marR="457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hMerge="1">
                  <a:txBody>
                    <a:bodyPr/>
                    <a:lstStyle/>
                    <a:p>
                      <a:endParaRPr lang="en-US"/>
                    </a:p>
                  </a:txBody>
                  <a:tcPr/>
                </a:tc>
                <a:extLst>
                  <a:ext uri="{0D108BD9-81ED-4DB2-BD59-A6C34878D82A}">
                    <a16:rowId xmlns:a16="http://schemas.microsoft.com/office/drawing/2014/main" val="10000"/>
                  </a:ext>
                </a:extLst>
              </a:tr>
              <a:tr h="365760">
                <a:tc>
                  <a:txBody>
                    <a:bodyPr/>
                    <a:lstStyle/>
                    <a:p>
                      <a:pPr algn="l" fontAlgn="b"/>
                      <a:r>
                        <a:rPr lang="en-US" sz="1600" b="0" i="0" u="none" strike="noStrike" dirty="0">
                          <a:solidFill>
                            <a:schemeClr val="tx2"/>
                          </a:solidFill>
                          <a:latin typeface="Calibri"/>
                        </a:rPr>
                        <a:t> State agencies</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r>
                        <a:rPr lang="en-US" sz="1600" b="0" i="0" u="none" strike="noStrike" dirty="0">
                          <a:solidFill>
                            <a:schemeClr val="tx2"/>
                          </a:solidFill>
                          <a:latin typeface="+mn-lt"/>
                        </a:rPr>
                        <a:t>33,021</a:t>
                      </a: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1"/>
                  </a:ext>
                </a:extLst>
              </a:tr>
              <a:tr h="365760">
                <a:tc>
                  <a:txBody>
                    <a:bodyPr/>
                    <a:lstStyle/>
                    <a:p>
                      <a:pPr algn="l" fontAlgn="b"/>
                      <a:r>
                        <a:rPr lang="en-US" sz="1600" b="0" i="0" u="none" strike="noStrike" dirty="0">
                          <a:solidFill>
                            <a:schemeClr val="tx2"/>
                          </a:solidFill>
                          <a:latin typeface="Calibri"/>
                        </a:rPr>
                        <a:t> Higher education </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r>
                        <a:rPr lang="en-US" sz="1600" b="0" i="0" u="none" strike="noStrike" dirty="0">
                          <a:solidFill>
                            <a:schemeClr val="tx2"/>
                          </a:solidFill>
                          <a:latin typeface="+mn-lt"/>
                        </a:rPr>
                        <a:t>25,680</a:t>
                      </a: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2"/>
                  </a:ext>
                </a:extLst>
              </a:tr>
              <a:tr h="365760">
                <a:tc>
                  <a:txBody>
                    <a:bodyPr/>
                    <a:lstStyle/>
                    <a:p>
                      <a:pPr algn="l" fontAlgn="b"/>
                      <a:r>
                        <a:rPr lang="en-US" sz="1600" b="0" i="0" u="none" strike="noStrike" dirty="0">
                          <a:solidFill>
                            <a:schemeClr val="tx2"/>
                          </a:solidFill>
                          <a:latin typeface="Calibri"/>
                        </a:rPr>
                        <a:t> School districts </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r>
                        <a:rPr lang="en-US" sz="1600" b="0" i="0" u="none" strike="noStrike" dirty="0">
                          <a:solidFill>
                            <a:schemeClr val="tx2"/>
                          </a:solidFill>
                          <a:latin typeface="+mn-lt"/>
                        </a:rPr>
                        <a:t>85,982</a:t>
                      </a: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3"/>
                  </a:ext>
                </a:extLst>
              </a:tr>
              <a:tr h="365760">
                <a:tc>
                  <a:txBody>
                    <a:bodyPr/>
                    <a:lstStyle/>
                    <a:p>
                      <a:pPr algn="l" fontAlgn="b"/>
                      <a:r>
                        <a:rPr lang="en-US" sz="1600" b="0" i="0" u="none" strike="noStrike" dirty="0">
                          <a:solidFill>
                            <a:schemeClr val="tx2"/>
                          </a:solidFill>
                          <a:latin typeface="Calibri"/>
                        </a:rPr>
                        <a:t> Charter schools </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r>
                        <a:rPr lang="en-US" sz="1600" b="0" i="0" u="none" strike="noStrike" dirty="0">
                          <a:solidFill>
                            <a:schemeClr val="tx2"/>
                          </a:solidFill>
                          <a:latin typeface="+mn-lt"/>
                        </a:rPr>
                        <a:t>3,384</a:t>
                      </a: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3872650166"/>
                  </a:ext>
                </a:extLst>
              </a:tr>
              <a:tr h="365760">
                <a:tc>
                  <a:txBody>
                    <a:bodyPr/>
                    <a:lstStyle/>
                    <a:p>
                      <a:pPr algn="l" fontAlgn="b"/>
                      <a:r>
                        <a:rPr lang="en-US" sz="1600" b="0" i="0" u="none" strike="noStrike" dirty="0">
                          <a:solidFill>
                            <a:schemeClr val="tx2"/>
                          </a:solidFill>
                          <a:latin typeface="Calibri"/>
                        </a:rPr>
                        <a:t> Local subdivisions </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r>
                        <a:rPr lang="en-US" sz="1600" b="0" i="0" u="none" strike="noStrike" dirty="0">
                          <a:solidFill>
                            <a:schemeClr val="tx2"/>
                          </a:solidFill>
                          <a:latin typeface="+mn-lt"/>
                        </a:rPr>
                        <a:t>38,574</a:t>
                      </a: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4"/>
                  </a:ext>
                </a:extLst>
              </a:tr>
              <a:tr h="365760">
                <a:tc>
                  <a:txBody>
                    <a:bodyPr/>
                    <a:lstStyle/>
                    <a:p>
                      <a:pPr algn="l" fontAlgn="b"/>
                      <a:r>
                        <a:rPr lang="en-US" sz="1600" b="0" i="0" u="none" strike="noStrike" dirty="0">
                          <a:solidFill>
                            <a:schemeClr val="tx2"/>
                          </a:solidFill>
                          <a:latin typeface="Calibri"/>
                        </a:rPr>
                        <a:t> MUSC hospitals</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r>
                        <a:rPr lang="en-US" sz="1600" b="0" i="0" u="none" strike="noStrike" dirty="0">
                          <a:solidFill>
                            <a:schemeClr val="tx2"/>
                          </a:solidFill>
                          <a:latin typeface="+mn-lt"/>
                        </a:rPr>
                        <a:t>9,789</a:t>
                      </a: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597990368"/>
                  </a:ext>
                </a:extLst>
              </a:tr>
              <a:tr h="365760">
                <a:tc>
                  <a:txBody>
                    <a:bodyPr/>
                    <a:lstStyle/>
                    <a:p>
                      <a:pPr algn="l" fontAlgn="b"/>
                      <a:r>
                        <a:rPr lang="en-US" sz="1600" b="0" i="0" u="none" strike="noStrike" dirty="0">
                          <a:solidFill>
                            <a:schemeClr val="tx2"/>
                          </a:solidFill>
                          <a:latin typeface="Calibri"/>
                        </a:rPr>
                        <a:t> Other</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r>
                        <a:rPr lang="en-US" sz="1600" b="0" i="0" u="none" strike="noStrike" dirty="0">
                          <a:solidFill>
                            <a:schemeClr val="tx2"/>
                          </a:solidFill>
                          <a:latin typeface="+mn-lt"/>
                        </a:rPr>
                        <a:t>2,804</a:t>
                      </a: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5"/>
                  </a:ext>
                </a:extLst>
              </a:tr>
              <a:tr h="365760">
                <a:tc>
                  <a:txBody>
                    <a:bodyPr/>
                    <a:lstStyle/>
                    <a:p>
                      <a:pPr algn="l" fontAlgn="b"/>
                      <a:r>
                        <a:rPr lang="en-US" sz="1600" b="1" i="0" u="none" strike="noStrike" dirty="0">
                          <a:solidFill>
                            <a:schemeClr val="tx2"/>
                          </a:solidFill>
                          <a:latin typeface="Calibri"/>
                        </a:rPr>
                        <a:t> Total employees </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1" i="0" u="none" strike="noStrike" dirty="0">
                          <a:solidFill>
                            <a:schemeClr val="tx2"/>
                          </a:solidFill>
                          <a:latin typeface="Calibri"/>
                        </a:rPr>
                        <a:t>199,234</a:t>
                      </a: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250723835"/>
              </p:ext>
            </p:extLst>
          </p:nvPr>
        </p:nvGraphicFramePr>
        <p:xfrm>
          <a:off x="6560832" y="1261872"/>
          <a:ext cx="2121599" cy="2194560"/>
        </p:xfrm>
        <a:graphic>
          <a:graphicData uri="http://schemas.openxmlformats.org/drawingml/2006/table">
            <a:tbl>
              <a:tblPr/>
              <a:tblGrid>
                <a:gridCol w="1415796">
                  <a:extLst>
                    <a:ext uri="{9D8B030D-6E8A-4147-A177-3AD203B41FA5}">
                      <a16:colId xmlns:a16="http://schemas.microsoft.com/office/drawing/2014/main" val="20000"/>
                    </a:ext>
                  </a:extLst>
                </a:gridCol>
                <a:gridCol w="705803">
                  <a:extLst>
                    <a:ext uri="{9D8B030D-6E8A-4147-A177-3AD203B41FA5}">
                      <a16:colId xmlns:a16="http://schemas.microsoft.com/office/drawing/2014/main" val="20001"/>
                    </a:ext>
                  </a:extLst>
                </a:gridCol>
              </a:tblGrid>
              <a:tr h="365760">
                <a:tc gridSpan="2">
                  <a:txBody>
                    <a:bodyPr/>
                    <a:lstStyle/>
                    <a:p>
                      <a:pPr algn="ctr" fontAlgn="b"/>
                      <a:r>
                        <a:rPr lang="en-US" sz="1600" b="1" i="0" u="none" strike="noStrike" dirty="0">
                          <a:solidFill>
                            <a:srgbClr val="FFFFFF"/>
                          </a:solidFill>
                          <a:latin typeface="Calibri"/>
                        </a:rPr>
                        <a:t>Retirees</a:t>
                      </a:r>
                    </a:p>
                  </a:txBody>
                  <a:tcPr marL="45720" marR="457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hMerge="1">
                  <a:txBody>
                    <a:bodyPr/>
                    <a:lstStyle/>
                    <a:p>
                      <a:endParaRPr lang="en-US"/>
                    </a:p>
                  </a:txBody>
                  <a:tcPr/>
                </a:tc>
                <a:extLst>
                  <a:ext uri="{0D108BD9-81ED-4DB2-BD59-A6C34878D82A}">
                    <a16:rowId xmlns:a16="http://schemas.microsoft.com/office/drawing/2014/main" val="10000"/>
                  </a:ext>
                </a:extLst>
              </a:tr>
              <a:tr h="365760">
                <a:tc>
                  <a:txBody>
                    <a:bodyPr/>
                    <a:lstStyle/>
                    <a:p>
                      <a:pPr algn="l" fontAlgn="b"/>
                      <a:r>
                        <a:rPr lang="en-US" sz="1600" b="0" i="0" u="none" strike="noStrike" dirty="0">
                          <a:solidFill>
                            <a:schemeClr val="tx2"/>
                          </a:solidFill>
                          <a:latin typeface="Calibri"/>
                        </a:rPr>
                        <a:t> Medicare </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r>
                        <a:rPr lang="en-US" sz="1600" b="0" i="0" u="none" strike="noStrike" dirty="0">
                          <a:solidFill>
                            <a:schemeClr val="tx2"/>
                          </a:solidFill>
                          <a:latin typeface="Calibri"/>
                        </a:rPr>
                        <a:t>76,234</a:t>
                      </a: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1"/>
                  </a:ext>
                </a:extLst>
              </a:tr>
              <a:tr h="365760">
                <a:tc>
                  <a:txBody>
                    <a:bodyPr/>
                    <a:lstStyle/>
                    <a:p>
                      <a:pPr algn="l" fontAlgn="b"/>
                      <a:r>
                        <a:rPr lang="en-US" sz="1600" b="0" i="0" u="none" strike="noStrike" dirty="0">
                          <a:solidFill>
                            <a:schemeClr val="tx2"/>
                          </a:solidFill>
                          <a:latin typeface="Calibri"/>
                        </a:rPr>
                        <a:t> Non-Medicare </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r>
                        <a:rPr lang="en-US" sz="1600" b="0" i="0" u="none" strike="noStrike" dirty="0">
                          <a:solidFill>
                            <a:schemeClr val="tx2"/>
                          </a:solidFill>
                          <a:latin typeface="Calibri"/>
                        </a:rPr>
                        <a:t>17,474</a:t>
                      </a: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2"/>
                  </a:ext>
                </a:extLst>
              </a:tr>
              <a:tr h="365760">
                <a:tc>
                  <a:txBody>
                    <a:bodyPr/>
                    <a:lstStyle/>
                    <a:p>
                      <a:pPr algn="l" fontAlgn="b"/>
                      <a:r>
                        <a:rPr lang="en-US" sz="1600" b="1" i="0" u="none" strike="noStrike" dirty="0">
                          <a:solidFill>
                            <a:schemeClr val="tx2"/>
                          </a:solidFill>
                          <a:latin typeface="Calibri"/>
                        </a:rPr>
                        <a:t> Total retirees </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1" i="0" u="none" strike="noStrike" dirty="0">
                          <a:solidFill>
                            <a:schemeClr val="tx2"/>
                          </a:solidFill>
                          <a:latin typeface="Calibri"/>
                        </a:rPr>
                        <a:t>93,708</a:t>
                      </a: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365760">
                <a:tc>
                  <a:txBody>
                    <a:bodyPr/>
                    <a:lstStyle/>
                    <a:p>
                      <a:pPr algn="l" fontAlgn="b"/>
                      <a:r>
                        <a:rPr lang="en-US" sz="1600" b="1" i="0" u="none" strike="noStrike" dirty="0">
                          <a:solidFill>
                            <a:schemeClr val="tx2"/>
                          </a:solidFill>
                          <a:latin typeface="Calibri"/>
                        </a:rPr>
                        <a:t>    Funded</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1" i="0" u="none" strike="noStrike" dirty="0">
                          <a:solidFill>
                            <a:schemeClr val="tx2"/>
                          </a:solidFill>
                          <a:latin typeface="Calibri"/>
                        </a:rPr>
                        <a:t>86,963</a:t>
                      </a: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32639066"/>
                  </a:ext>
                </a:extLst>
              </a:tr>
              <a:tr h="365760">
                <a:tc>
                  <a:txBody>
                    <a:bodyPr/>
                    <a:lstStyle/>
                    <a:p>
                      <a:pPr algn="l" fontAlgn="b"/>
                      <a:r>
                        <a:rPr lang="en-US" sz="1600" b="1" i="0" u="none" strike="noStrike" dirty="0">
                          <a:solidFill>
                            <a:schemeClr val="tx2"/>
                          </a:solidFill>
                          <a:latin typeface="Calibri"/>
                        </a:rPr>
                        <a:t>    Non-funded</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1" i="0" u="none" strike="noStrike" dirty="0">
                          <a:solidFill>
                            <a:schemeClr val="tx2"/>
                          </a:solidFill>
                          <a:latin typeface="Calibri"/>
                        </a:rPr>
                        <a:t>6,745</a:t>
                      </a: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6194978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803371488"/>
              </p:ext>
            </p:extLst>
          </p:nvPr>
        </p:nvGraphicFramePr>
        <p:xfrm>
          <a:off x="457198" y="1261872"/>
          <a:ext cx="3303017" cy="2926080"/>
        </p:xfrm>
        <a:graphic>
          <a:graphicData uri="http://schemas.openxmlformats.org/drawingml/2006/table">
            <a:tbl>
              <a:tblPr/>
              <a:tblGrid>
                <a:gridCol w="1686624">
                  <a:extLst>
                    <a:ext uri="{9D8B030D-6E8A-4147-A177-3AD203B41FA5}">
                      <a16:colId xmlns:a16="http://schemas.microsoft.com/office/drawing/2014/main" val="20000"/>
                    </a:ext>
                  </a:extLst>
                </a:gridCol>
                <a:gridCol w="807403">
                  <a:extLst>
                    <a:ext uri="{9D8B030D-6E8A-4147-A177-3AD203B41FA5}">
                      <a16:colId xmlns:a16="http://schemas.microsoft.com/office/drawing/2014/main" val="20001"/>
                    </a:ext>
                  </a:extLst>
                </a:gridCol>
                <a:gridCol w="808990">
                  <a:extLst>
                    <a:ext uri="{9D8B030D-6E8A-4147-A177-3AD203B41FA5}">
                      <a16:colId xmlns:a16="http://schemas.microsoft.com/office/drawing/2014/main" val="20002"/>
                    </a:ext>
                  </a:extLst>
                </a:gridCol>
              </a:tblGrid>
              <a:tr h="365760">
                <a:tc gridSpan="3">
                  <a:txBody>
                    <a:bodyPr/>
                    <a:lstStyle/>
                    <a:p>
                      <a:pPr algn="ctr" fontAlgn="b"/>
                      <a:r>
                        <a:rPr lang="en-US" sz="1600" b="1" i="0" u="none" strike="noStrike" dirty="0">
                          <a:solidFill>
                            <a:srgbClr val="FFFFFF"/>
                          </a:solidFill>
                          <a:latin typeface="Calibri"/>
                        </a:rPr>
                        <a:t>Participants</a:t>
                      </a:r>
                    </a:p>
                  </a:txBody>
                  <a:tcPr marL="45720" marR="457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65760">
                <a:tc>
                  <a:txBody>
                    <a:bodyPr/>
                    <a:lstStyle/>
                    <a:p>
                      <a:pPr algn="l" fontAlgn="b"/>
                      <a:r>
                        <a:rPr lang="en-US" sz="1600" b="0" i="0" u="none" strike="noStrike" dirty="0">
                          <a:solidFill>
                            <a:schemeClr val="tx2"/>
                          </a:solidFill>
                          <a:latin typeface="Calibri"/>
                        </a:rPr>
                        <a:t>Subscribers</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endParaRPr lang="en-US" sz="1600" b="0" i="0" u="none" strike="noStrike" dirty="0">
                        <a:solidFill>
                          <a:schemeClr val="tx2"/>
                        </a:solidFill>
                        <a:latin typeface="Calibri"/>
                      </a:endParaRPr>
                    </a:p>
                  </a:txBody>
                  <a:tcPr marL="45720" marR="4572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r>
                        <a:rPr lang="en-US" sz="1600" b="0" i="0" u="none" strike="noStrike" dirty="0">
                          <a:solidFill>
                            <a:schemeClr val="tx2"/>
                          </a:solidFill>
                          <a:latin typeface="Calibri"/>
                        </a:rPr>
                        <a:t>296,402</a:t>
                      </a: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1"/>
                  </a:ext>
                </a:extLst>
              </a:tr>
              <a:tr h="365760">
                <a:tc>
                  <a:txBody>
                    <a:bodyPr/>
                    <a:lstStyle/>
                    <a:p>
                      <a:pPr algn="l" fontAlgn="b"/>
                      <a:r>
                        <a:rPr lang="en-US" sz="1600" b="0" i="0" u="none" strike="noStrike" dirty="0">
                          <a:solidFill>
                            <a:schemeClr val="tx2"/>
                          </a:solidFill>
                          <a:latin typeface="Calibri"/>
                        </a:rPr>
                        <a:t>    Actives</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r>
                        <a:rPr lang="en-US" sz="1600" b="0" i="0" u="none" strike="noStrike" dirty="0">
                          <a:solidFill>
                            <a:schemeClr val="tx2"/>
                          </a:solidFill>
                          <a:latin typeface="Calibri"/>
                        </a:rPr>
                        <a:t>199,234</a:t>
                      </a:r>
                    </a:p>
                  </a:txBody>
                  <a:tcPr marL="45720" marR="4572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endParaRPr lang="en-US" sz="1600" b="0" i="0" u="none" strike="noStrike" dirty="0">
                        <a:solidFill>
                          <a:schemeClr val="tx2"/>
                        </a:solidFill>
                        <a:latin typeface="Calibri"/>
                      </a:endParaRP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2"/>
                  </a:ext>
                </a:extLst>
              </a:tr>
              <a:tr h="365760">
                <a:tc>
                  <a:txBody>
                    <a:bodyPr/>
                    <a:lstStyle/>
                    <a:p>
                      <a:pPr algn="l" fontAlgn="b"/>
                      <a:r>
                        <a:rPr lang="en-US" sz="1600" b="0" i="0" u="none" strike="noStrike" dirty="0">
                          <a:solidFill>
                            <a:schemeClr val="tx2"/>
                          </a:solidFill>
                          <a:latin typeface="Calibri"/>
                        </a:rPr>
                        <a:t>    Retirees</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r>
                        <a:rPr lang="en-US" sz="1600" b="0" i="0" u="none" strike="noStrike" dirty="0">
                          <a:solidFill>
                            <a:schemeClr val="tx2"/>
                          </a:solidFill>
                          <a:latin typeface="Calibri"/>
                        </a:rPr>
                        <a:t>93,708</a:t>
                      </a:r>
                    </a:p>
                  </a:txBody>
                  <a:tcPr marL="45720" marR="4572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endParaRPr lang="en-US" sz="1600" b="0" i="0" u="none" strike="noStrike" dirty="0">
                        <a:solidFill>
                          <a:schemeClr val="tx2"/>
                        </a:solidFill>
                        <a:latin typeface="Calibri"/>
                      </a:endParaRP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3"/>
                  </a:ext>
                </a:extLst>
              </a:tr>
              <a:tr h="365760">
                <a:tc>
                  <a:txBody>
                    <a:bodyPr/>
                    <a:lstStyle/>
                    <a:p>
                      <a:pPr algn="l" fontAlgn="b"/>
                      <a:r>
                        <a:rPr lang="en-US" sz="1600" b="0" i="0" u="none" strike="noStrike" dirty="0">
                          <a:solidFill>
                            <a:schemeClr val="tx2"/>
                          </a:solidFill>
                          <a:latin typeface="Calibri"/>
                        </a:rPr>
                        <a:t>    Others</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r>
                        <a:rPr lang="en-US" sz="1600" b="0" i="0" u="none" strike="noStrike" dirty="0">
                          <a:solidFill>
                            <a:schemeClr val="tx2"/>
                          </a:solidFill>
                          <a:latin typeface="Calibri"/>
                        </a:rPr>
                        <a:t>3,460</a:t>
                      </a:r>
                    </a:p>
                  </a:txBody>
                  <a:tcPr marL="45720" marR="4572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endParaRPr lang="en-US" sz="1600" b="0" i="0" u="none" strike="noStrike" dirty="0">
                        <a:solidFill>
                          <a:schemeClr val="tx2"/>
                        </a:solidFill>
                        <a:latin typeface="Calibri"/>
                      </a:endParaRP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4"/>
                  </a:ext>
                </a:extLst>
              </a:tr>
              <a:tr h="365760">
                <a:tc>
                  <a:txBody>
                    <a:bodyPr/>
                    <a:lstStyle/>
                    <a:p>
                      <a:pPr algn="l" fontAlgn="b"/>
                      <a:r>
                        <a:rPr lang="en-US" sz="1600" b="0" i="0" u="none" strike="noStrike" dirty="0">
                          <a:solidFill>
                            <a:schemeClr val="tx2"/>
                          </a:solidFill>
                          <a:latin typeface="Calibri"/>
                        </a:rPr>
                        <a:t>Spouses</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endParaRPr lang="en-US" sz="1600" b="0" i="0" u="none" strike="noStrike" dirty="0">
                        <a:solidFill>
                          <a:schemeClr val="tx2"/>
                        </a:solidFill>
                        <a:latin typeface="Calibri"/>
                      </a:endParaRPr>
                    </a:p>
                  </a:txBody>
                  <a:tcPr marL="45720" marR="4572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r>
                        <a:rPr lang="en-US" sz="1600" b="0" i="0" u="none" strike="noStrike" dirty="0">
                          <a:solidFill>
                            <a:schemeClr val="tx2"/>
                          </a:solidFill>
                          <a:latin typeface="Calibri"/>
                        </a:rPr>
                        <a:t>88,261</a:t>
                      </a: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5"/>
                  </a:ext>
                </a:extLst>
              </a:tr>
              <a:tr h="365760">
                <a:tc>
                  <a:txBody>
                    <a:bodyPr/>
                    <a:lstStyle/>
                    <a:p>
                      <a:pPr algn="l" fontAlgn="b"/>
                      <a:r>
                        <a:rPr lang="en-US" sz="1600" b="0" i="0" u="none" strike="noStrike" dirty="0">
                          <a:solidFill>
                            <a:schemeClr val="tx2"/>
                          </a:solidFill>
                          <a:latin typeface="Calibri"/>
                        </a:rPr>
                        <a:t>Children</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endParaRPr lang="en-US" sz="1600" b="0" i="0" u="none" strike="noStrike" dirty="0">
                        <a:solidFill>
                          <a:schemeClr val="tx2"/>
                        </a:solidFill>
                        <a:latin typeface="Calibri"/>
                      </a:endParaRPr>
                    </a:p>
                  </a:txBody>
                  <a:tcPr marL="45720" marR="4572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fontAlgn="b"/>
                      <a:r>
                        <a:rPr lang="en-US" sz="1600" b="0" i="0" u="none" strike="noStrike" dirty="0">
                          <a:solidFill>
                            <a:schemeClr val="tx2"/>
                          </a:solidFill>
                          <a:latin typeface="Calibri"/>
                        </a:rPr>
                        <a:t>138,672</a:t>
                      </a: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6"/>
                  </a:ext>
                </a:extLst>
              </a:tr>
              <a:tr h="365760">
                <a:tc gridSpan="2">
                  <a:txBody>
                    <a:bodyPr/>
                    <a:lstStyle/>
                    <a:p>
                      <a:pPr algn="l" fontAlgn="b"/>
                      <a:r>
                        <a:rPr lang="en-US" sz="1600" b="1" i="0" u="none" strike="noStrike" dirty="0">
                          <a:solidFill>
                            <a:schemeClr val="tx2"/>
                          </a:solidFill>
                          <a:latin typeface="Calibri"/>
                        </a:rPr>
                        <a:t>Total covered lives</a:t>
                      </a:r>
                    </a:p>
                  </a:txBody>
                  <a:tcPr marL="45720" marR="4572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hMerge="1">
                  <a:txBody>
                    <a:bodyPr/>
                    <a:lstStyle/>
                    <a:p>
                      <a:pPr algn="ctr" fontAlgn="b"/>
                      <a:endParaRPr lang="en-US" sz="1600" b="1" i="0" u="none" strike="noStrike" dirty="0">
                        <a:solidFill>
                          <a:schemeClr val="tx2"/>
                        </a:solidFill>
                        <a:latin typeface="Calibri"/>
                      </a:endParaRPr>
                    </a:p>
                  </a:txBody>
                  <a:tcPr marL="45720" marR="4572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1">
                        <a:lumMod val="20000"/>
                        <a:lumOff val="80000"/>
                      </a:schemeClr>
                    </a:solidFill>
                  </a:tcPr>
                </a:tc>
                <a:tc>
                  <a:txBody>
                    <a:bodyPr/>
                    <a:lstStyle/>
                    <a:p>
                      <a:pPr algn="ctr" fontAlgn="b"/>
                      <a:r>
                        <a:rPr lang="en-US" sz="1600" b="1" i="0" u="none" strike="noStrike" dirty="0">
                          <a:solidFill>
                            <a:schemeClr val="tx2"/>
                          </a:solidFill>
                          <a:latin typeface="Calibri"/>
                        </a:rPr>
                        <a:t>523,335</a:t>
                      </a:r>
                    </a:p>
                  </a:txBody>
                  <a:tcPr marL="45720" marR="4572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bl>
          </a:graphicData>
        </a:graphic>
      </p:graphicFrame>
      <p:sp>
        <p:nvSpPr>
          <p:cNvPr id="8" name="TextBox 7"/>
          <p:cNvSpPr txBox="1"/>
          <p:nvPr/>
        </p:nvSpPr>
        <p:spPr>
          <a:xfrm>
            <a:off x="457198" y="6048052"/>
            <a:ext cx="6542202" cy="246221"/>
          </a:xfrm>
          <a:prstGeom prst="rect">
            <a:avLst/>
          </a:prstGeom>
          <a:noFill/>
        </p:spPr>
        <p:txBody>
          <a:bodyPr wrap="square" rtlCol="0">
            <a:spAutoFit/>
          </a:bodyPr>
          <a:lstStyle/>
          <a:p>
            <a:r>
              <a:rPr lang="en-US" sz="1000" dirty="0">
                <a:solidFill>
                  <a:schemeClr val="tx2"/>
                </a:solidFill>
              </a:rPr>
              <a:t>Numbers represent enrollment in the State Health Plan, the MUSC Health Plan and TRICARE Supplement Plan.</a:t>
            </a:r>
          </a:p>
        </p:txBody>
      </p:sp>
    </p:spTree>
    <p:extLst>
      <p:ext uri="{BB962C8B-B14F-4D97-AF65-F5344CB8AC3E}">
        <p14:creationId xmlns:p14="http://schemas.microsoft.com/office/powerpoint/2010/main" val="1234652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1CB1E-C295-4A54-9CE3-25DD597A867A}"/>
              </a:ext>
            </a:extLst>
          </p:cNvPr>
          <p:cNvSpPr>
            <a:spLocks noGrp="1"/>
          </p:cNvSpPr>
          <p:nvPr>
            <p:ph type="title"/>
          </p:nvPr>
        </p:nvSpPr>
        <p:spPr/>
        <p:txBody>
          <a:bodyPr/>
          <a:lstStyle/>
          <a:p>
            <a:r>
              <a:rPr lang="en-US" dirty="0"/>
              <a:t>2023 State Health Plan</a:t>
            </a:r>
          </a:p>
        </p:txBody>
      </p:sp>
      <p:sp>
        <p:nvSpPr>
          <p:cNvPr id="3" name="Content Placeholder 2">
            <a:extLst>
              <a:ext uri="{FF2B5EF4-FFF2-40B4-BE49-F238E27FC236}">
                <a16:creationId xmlns:a16="http://schemas.microsoft.com/office/drawing/2014/main" id="{356F3370-BE4C-489B-862A-3265F409653C}"/>
              </a:ext>
            </a:extLst>
          </p:cNvPr>
          <p:cNvSpPr>
            <a:spLocks noGrp="1"/>
          </p:cNvSpPr>
          <p:nvPr>
            <p:ph idx="1"/>
          </p:nvPr>
        </p:nvSpPr>
        <p:spPr/>
        <p:txBody>
          <a:bodyPr>
            <a:normAutofit/>
          </a:bodyPr>
          <a:lstStyle/>
          <a:p>
            <a:r>
              <a:rPr lang="en-US" dirty="0"/>
              <a:t>Changes effective January 1, 2023:</a:t>
            </a:r>
          </a:p>
          <a:p>
            <a:pPr lvl="1"/>
            <a:r>
              <a:rPr lang="en-US" dirty="0"/>
              <a:t>An 18.1% employer only rate increase;</a:t>
            </a:r>
          </a:p>
          <a:p>
            <a:pPr lvl="1"/>
            <a:r>
              <a:rPr lang="en-US" dirty="0"/>
              <a:t>No employee rate increase;</a:t>
            </a:r>
          </a:p>
          <a:p>
            <a:pPr lvl="1"/>
            <a:r>
              <a:rPr lang="en-US" dirty="0"/>
              <a:t>Expansion of adult well visit coverage to allow for an annual visit with no patient cost; and</a:t>
            </a:r>
          </a:p>
          <a:p>
            <a:pPr lvl="1"/>
            <a:r>
              <a:rPr lang="en-US" dirty="0"/>
              <a:t>Increases in patient cost sharing within the parameters allowed to remain in ACA-grandfathered status.</a:t>
            </a:r>
          </a:p>
          <a:p>
            <a:r>
              <a:rPr lang="en-US" dirty="0"/>
              <a:t>Participating optional employers, those whose health insurance rates are subject to an annual experience rating, should apply any change in the experience rating load factor.</a:t>
            </a:r>
          </a:p>
        </p:txBody>
      </p:sp>
      <p:sp>
        <p:nvSpPr>
          <p:cNvPr id="4" name="Slide Number Placeholder 3">
            <a:extLst>
              <a:ext uri="{FF2B5EF4-FFF2-40B4-BE49-F238E27FC236}">
                <a16:creationId xmlns:a16="http://schemas.microsoft.com/office/drawing/2014/main" id="{E14C2E43-1109-4A72-B001-E32AFC38DAF8}"/>
              </a:ext>
            </a:extLst>
          </p:cNvPr>
          <p:cNvSpPr>
            <a:spLocks noGrp="1"/>
          </p:cNvSpPr>
          <p:nvPr>
            <p:ph type="sldNum" sz="quarter" idx="12"/>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3879837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Historical State Health Plan increases and funding</a:t>
            </a:r>
          </a:p>
        </p:txBody>
      </p:sp>
      <p:graphicFrame>
        <p:nvGraphicFramePr>
          <p:cNvPr id="11" name="Content Placeholder 3"/>
          <p:cNvGraphicFramePr>
            <a:graphicFrameLocks noGrp="1"/>
          </p:cNvGraphicFramePr>
          <p:nvPr>
            <p:ph idx="1"/>
          </p:nvPr>
        </p:nvGraphicFramePr>
        <p:xfrm>
          <a:off x="457200" y="1262063"/>
          <a:ext cx="8187476" cy="4667378"/>
        </p:xfrm>
        <a:graphic>
          <a:graphicData uri="http://schemas.openxmlformats.org/drawingml/2006/table">
            <a:tbl>
              <a:tblPr firstRow="1" bandRow="1">
                <a:tableStyleId>{7E9639D4-E3E2-4D34-9284-5A2195B3D0D7}</a:tableStyleId>
              </a:tblPr>
              <a:tblGrid>
                <a:gridCol w="675957">
                  <a:extLst>
                    <a:ext uri="{9D8B030D-6E8A-4147-A177-3AD203B41FA5}">
                      <a16:colId xmlns:a16="http://schemas.microsoft.com/office/drawing/2014/main" val="20000"/>
                    </a:ext>
                  </a:extLst>
                </a:gridCol>
                <a:gridCol w="1026847">
                  <a:extLst>
                    <a:ext uri="{9D8B030D-6E8A-4147-A177-3AD203B41FA5}">
                      <a16:colId xmlns:a16="http://schemas.microsoft.com/office/drawing/2014/main" val="20001"/>
                    </a:ext>
                  </a:extLst>
                </a:gridCol>
                <a:gridCol w="998272">
                  <a:extLst>
                    <a:ext uri="{9D8B030D-6E8A-4147-A177-3AD203B41FA5}">
                      <a16:colId xmlns:a16="http://schemas.microsoft.com/office/drawing/2014/main" val="94600851"/>
                    </a:ext>
                  </a:extLst>
                </a:gridCol>
                <a:gridCol w="5486400">
                  <a:extLst>
                    <a:ext uri="{9D8B030D-6E8A-4147-A177-3AD203B41FA5}">
                      <a16:colId xmlns:a16="http://schemas.microsoft.com/office/drawing/2014/main" val="20006"/>
                    </a:ext>
                  </a:extLst>
                </a:gridCol>
              </a:tblGrid>
              <a:tr h="274320">
                <a:tc>
                  <a:txBody>
                    <a:bodyPr/>
                    <a:lstStyle/>
                    <a:p>
                      <a:pPr algn="ctr"/>
                      <a:r>
                        <a:rPr lang="en-US" sz="1400" dirty="0">
                          <a:latin typeface="+mn-lt"/>
                        </a:rPr>
                        <a:t>Plan year</a:t>
                      </a:r>
                    </a:p>
                  </a:txBody>
                  <a:tcPr marL="76226" marR="76226" marT="34290" marB="3429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a:txBody>
                    <a:bodyPr/>
                    <a:lstStyle/>
                    <a:p>
                      <a:pPr algn="ctr"/>
                      <a:r>
                        <a:rPr lang="en-US" sz="1400" dirty="0">
                          <a:latin typeface="+mn-lt"/>
                        </a:rPr>
                        <a:t>Employee</a:t>
                      </a:r>
                    </a:p>
                    <a:p>
                      <a:pPr algn="ctr"/>
                      <a:r>
                        <a:rPr lang="en-US" sz="1400" dirty="0">
                          <a:latin typeface="+mn-lt"/>
                        </a:rPr>
                        <a:t>increase</a:t>
                      </a:r>
                    </a:p>
                  </a:txBody>
                  <a:tcPr marL="76226" marR="76226"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a:txBody>
                    <a:bodyPr/>
                    <a:lstStyle/>
                    <a:p>
                      <a:pPr algn="ctr"/>
                      <a:r>
                        <a:rPr lang="en-US" sz="1400" baseline="0" dirty="0">
                          <a:latin typeface="+mn-lt"/>
                        </a:rPr>
                        <a:t>Employer</a:t>
                      </a:r>
                    </a:p>
                    <a:p>
                      <a:pPr algn="ctr"/>
                      <a:r>
                        <a:rPr lang="en-US" sz="1400" baseline="0" dirty="0">
                          <a:latin typeface="+mn-lt"/>
                        </a:rPr>
                        <a:t>increase</a:t>
                      </a:r>
                    </a:p>
                  </a:txBody>
                  <a:tcPr marL="76226" marR="76226"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a:txBody>
                    <a:bodyPr/>
                    <a:lstStyle/>
                    <a:p>
                      <a:pPr algn="ctr"/>
                      <a:r>
                        <a:rPr lang="en-US" sz="1400" dirty="0">
                          <a:latin typeface="+mn-lt"/>
                        </a:rPr>
                        <a:t>Plan design changes</a:t>
                      </a:r>
                    </a:p>
                  </a:txBody>
                  <a:tcPr marL="76226" marR="76226" marT="34290" marB="3429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274320">
                <a:tc>
                  <a:txBody>
                    <a:bodyPr/>
                    <a:lstStyle/>
                    <a:p>
                      <a:pPr marL="0" marR="0" algn="ctr">
                        <a:lnSpc>
                          <a:spcPct val="107000"/>
                        </a:lnSpc>
                        <a:spcBef>
                          <a:spcPts val="0"/>
                        </a:spcBef>
                        <a:spcAft>
                          <a:spcPts val="0"/>
                        </a:spcAft>
                      </a:pPr>
                      <a:r>
                        <a:rPr lang="en-US" sz="1400" b="1" dirty="0">
                          <a:solidFill>
                            <a:schemeClr val="tx2"/>
                          </a:solidFill>
                          <a:effectLst/>
                          <a:latin typeface="+mn-lt"/>
                          <a:ea typeface="Calibri" panose="020F0502020204030204" pitchFamily="34" charset="0"/>
                          <a:cs typeface="Times New Roman" panose="02020603050405020304" pitchFamily="18" charset="0"/>
                        </a:rPr>
                        <a:t>2012</a:t>
                      </a:r>
                    </a:p>
                  </a:txBody>
                  <a:tcPr marL="108585" marR="108585"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4.50%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4.50%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nSpc>
                          <a:spcPct val="107000"/>
                        </a:lnSpc>
                      </a:pPr>
                      <a:endParaRPr lang="en-US" sz="1400" dirty="0">
                        <a:solidFill>
                          <a:schemeClr val="tx2"/>
                        </a:solidFill>
                        <a:effectLst/>
                        <a:latin typeface="+mn-lt"/>
                        <a:cs typeface="Times New Roman" panose="02020603050405020304" pitchFamily="18" charset="0"/>
                      </a:endParaRPr>
                    </a:p>
                  </a:txBody>
                  <a:tcPr marL="108585" marR="108585"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274320">
                <a:tc>
                  <a:txBody>
                    <a:bodyPr/>
                    <a:lstStyle/>
                    <a:p>
                      <a:pPr marL="0" marR="0" algn="ctr">
                        <a:lnSpc>
                          <a:spcPct val="107000"/>
                        </a:lnSpc>
                        <a:spcBef>
                          <a:spcPts val="0"/>
                        </a:spcBef>
                        <a:spcAft>
                          <a:spcPts val="0"/>
                        </a:spcAft>
                      </a:pPr>
                      <a:r>
                        <a:rPr lang="en-US" sz="1400" b="1" dirty="0">
                          <a:solidFill>
                            <a:schemeClr val="tx2"/>
                          </a:solidFill>
                          <a:effectLst/>
                          <a:latin typeface="+mn-lt"/>
                          <a:ea typeface="Calibri" panose="020F0502020204030204" pitchFamily="34" charset="0"/>
                          <a:cs typeface="Times New Roman" panose="02020603050405020304" pitchFamily="18" charset="0"/>
                        </a:rPr>
                        <a:t>2013</a:t>
                      </a:r>
                    </a:p>
                  </a:txBody>
                  <a:tcPr marL="108585" marR="108585"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0.00%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6.37%</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nSpc>
                          <a:spcPct val="107000"/>
                        </a:lnSpc>
                      </a:pPr>
                      <a:endParaRPr lang="en-US" sz="1400" dirty="0">
                        <a:solidFill>
                          <a:schemeClr val="tx2"/>
                        </a:solidFill>
                        <a:effectLst/>
                        <a:latin typeface="+mn-lt"/>
                        <a:cs typeface="Times New Roman" panose="02020603050405020304" pitchFamily="18" charset="0"/>
                      </a:endParaRPr>
                    </a:p>
                  </a:txBody>
                  <a:tcPr marL="108585" marR="108585"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5"/>
                  </a:ext>
                </a:extLst>
              </a:tr>
              <a:tr h="274320">
                <a:tc>
                  <a:txBody>
                    <a:bodyPr/>
                    <a:lstStyle/>
                    <a:p>
                      <a:pPr marL="0" marR="0" algn="ctr">
                        <a:lnSpc>
                          <a:spcPct val="107000"/>
                        </a:lnSpc>
                        <a:spcBef>
                          <a:spcPts val="0"/>
                        </a:spcBef>
                        <a:spcAft>
                          <a:spcPts val="0"/>
                        </a:spcAft>
                      </a:pPr>
                      <a:r>
                        <a:rPr lang="en-US" sz="1400" b="1" dirty="0">
                          <a:solidFill>
                            <a:schemeClr val="tx2"/>
                          </a:solidFill>
                          <a:effectLst/>
                          <a:latin typeface="+mn-lt"/>
                          <a:ea typeface="Calibri" panose="020F0502020204030204" pitchFamily="34" charset="0"/>
                          <a:cs typeface="Times New Roman" panose="02020603050405020304" pitchFamily="18" charset="0"/>
                        </a:rPr>
                        <a:t>2014</a:t>
                      </a:r>
                    </a:p>
                  </a:txBody>
                  <a:tcPr marL="108585" marR="108585"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0.00%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6.80%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Increased copayments, deductibles and coinsurance maximum</a:t>
                      </a:r>
                    </a:p>
                  </a:txBody>
                  <a:tcPr marL="108585" marR="108585"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6"/>
                  </a:ext>
                </a:extLst>
              </a:tr>
              <a:tr h="274320">
                <a:tc>
                  <a:txBody>
                    <a:bodyPr/>
                    <a:lstStyle/>
                    <a:p>
                      <a:pPr marL="0" marR="0" algn="ctr">
                        <a:lnSpc>
                          <a:spcPct val="107000"/>
                        </a:lnSpc>
                        <a:spcBef>
                          <a:spcPts val="0"/>
                        </a:spcBef>
                        <a:spcAft>
                          <a:spcPts val="0"/>
                        </a:spcAft>
                      </a:pPr>
                      <a:r>
                        <a:rPr lang="en-US" sz="1400" b="1" dirty="0">
                          <a:solidFill>
                            <a:schemeClr val="tx2"/>
                          </a:solidFill>
                          <a:effectLst/>
                          <a:latin typeface="+mn-lt"/>
                          <a:ea typeface="Calibri" panose="020F0502020204030204" pitchFamily="34" charset="0"/>
                          <a:cs typeface="Times New Roman" panose="02020603050405020304" pitchFamily="18" charset="0"/>
                        </a:rPr>
                        <a:t>2015</a:t>
                      </a:r>
                    </a:p>
                  </a:txBody>
                  <a:tcPr marL="108585" marR="108585"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0.00%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3.90%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Increased copayments, deductibles and coinsurance maximum</a:t>
                      </a:r>
                    </a:p>
                  </a:txBody>
                  <a:tcPr marL="108585" marR="108585"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3045819810"/>
                  </a:ext>
                </a:extLst>
              </a:tr>
              <a:tr h="274320">
                <a:tc>
                  <a:txBody>
                    <a:bodyPr/>
                    <a:lstStyle/>
                    <a:p>
                      <a:pPr marL="0" marR="0" algn="ctr">
                        <a:lnSpc>
                          <a:spcPct val="107000"/>
                        </a:lnSpc>
                        <a:spcBef>
                          <a:spcPts val="0"/>
                        </a:spcBef>
                        <a:spcAft>
                          <a:spcPts val="0"/>
                        </a:spcAft>
                      </a:pPr>
                      <a:r>
                        <a:rPr lang="en-US" sz="1400" b="1" dirty="0">
                          <a:solidFill>
                            <a:schemeClr val="tx2"/>
                          </a:solidFill>
                          <a:effectLst/>
                          <a:latin typeface="+mn-lt"/>
                          <a:ea typeface="Calibri" panose="020F0502020204030204" pitchFamily="34" charset="0"/>
                          <a:cs typeface="Times New Roman" panose="02020603050405020304" pitchFamily="18" charset="0"/>
                        </a:rPr>
                        <a:t>2016</a:t>
                      </a:r>
                    </a:p>
                  </a:txBody>
                  <a:tcPr marL="108585" marR="108585"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0.00%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4.50%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nSpc>
                          <a:spcPct val="107000"/>
                        </a:lnSpc>
                      </a:pPr>
                      <a:endParaRPr lang="en-US" sz="1400" dirty="0">
                        <a:solidFill>
                          <a:schemeClr val="tx2"/>
                        </a:solidFill>
                        <a:effectLst/>
                        <a:latin typeface="+mn-lt"/>
                        <a:cs typeface="Times New Roman" panose="02020603050405020304" pitchFamily="18" charset="0"/>
                      </a:endParaRPr>
                    </a:p>
                  </a:txBody>
                  <a:tcPr marL="108585" marR="108585"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4008920482"/>
                  </a:ext>
                </a:extLst>
              </a:tr>
              <a:tr h="274320">
                <a:tc>
                  <a:txBody>
                    <a:bodyPr/>
                    <a:lstStyle/>
                    <a:p>
                      <a:pPr marL="0" marR="0" algn="ctr">
                        <a:lnSpc>
                          <a:spcPct val="107000"/>
                        </a:lnSpc>
                        <a:spcBef>
                          <a:spcPts val="0"/>
                        </a:spcBef>
                        <a:spcAft>
                          <a:spcPts val="0"/>
                        </a:spcAft>
                      </a:pPr>
                      <a:r>
                        <a:rPr lang="en-US" sz="1400" b="1" dirty="0">
                          <a:solidFill>
                            <a:schemeClr val="tx2"/>
                          </a:solidFill>
                          <a:effectLst/>
                          <a:latin typeface="+mn-lt"/>
                          <a:ea typeface="Calibri" panose="020F0502020204030204" pitchFamily="34" charset="0"/>
                          <a:cs typeface="Times New Roman" panose="02020603050405020304" pitchFamily="18" charset="0"/>
                        </a:rPr>
                        <a:t>2017</a:t>
                      </a:r>
                    </a:p>
                  </a:txBody>
                  <a:tcPr marL="108585" marR="108585"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0.00%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0.80%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nSpc>
                          <a:spcPct val="107000"/>
                        </a:lnSpc>
                      </a:pPr>
                      <a:endParaRPr lang="en-US" sz="1400" dirty="0">
                        <a:solidFill>
                          <a:schemeClr val="tx2"/>
                        </a:solidFill>
                        <a:effectLst/>
                        <a:latin typeface="+mn-lt"/>
                        <a:cs typeface="Times New Roman" panose="02020603050405020304" pitchFamily="18" charset="0"/>
                      </a:endParaRPr>
                    </a:p>
                  </a:txBody>
                  <a:tcPr marL="108585" marR="108585"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3554065857"/>
                  </a:ext>
                </a:extLst>
              </a:tr>
              <a:tr h="274320">
                <a:tc>
                  <a:txBody>
                    <a:bodyPr/>
                    <a:lstStyle/>
                    <a:p>
                      <a:pPr marL="0" marR="0" algn="ctr">
                        <a:lnSpc>
                          <a:spcPct val="107000"/>
                        </a:lnSpc>
                        <a:spcBef>
                          <a:spcPts val="0"/>
                        </a:spcBef>
                        <a:spcAft>
                          <a:spcPts val="0"/>
                        </a:spcAft>
                      </a:pPr>
                      <a:r>
                        <a:rPr lang="en-US" sz="1400" b="1" dirty="0">
                          <a:solidFill>
                            <a:schemeClr val="tx2"/>
                          </a:solidFill>
                          <a:effectLst/>
                          <a:latin typeface="+mn-lt"/>
                          <a:ea typeface="Calibri" panose="020F0502020204030204" pitchFamily="34" charset="0"/>
                          <a:cs typeface="Times New Roman" panose="02020603050405020304" pitchFamily="18" charset="0"/>
                        </a:rPr>
                        <a:t>2018</a:t>
                      </a:r>
                    </a:p>
                  </a:txBody>
                  <a:tcPr marL="108585" marR="108585"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0.00%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3.30%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nSpc>
                          <a:spcPct val="107000"/>
                        </a:lnSpc>
                      </a:pPr>
                      <a:endParaRPr lang="en-US" sz="1400" dirty="0">
                        <a:solidFill>
                          <a:schemeClr val="tx2"/>
                        </a:solidFill>
                        <a:effectLst/>
                        <a:latin typeface="+mn-lt"/>
                        <a:cs typeface="Times New Roman" panose="02020603050405020304" pitchFamily="18" charset="0"/>
                      </a:endParaRPr>
                    </a:p>
                  </a:txBody>
                  <a:tcPr marL="108585" marR="108585"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915424734"/>
                  </a:ext>
                </a:extLst>
              </a:tr>
              <a:tr h="274320">
                <a:tc>
                  <a:txBody>
                    <a:bodyPr/>
                    <a:lstStyle/>
                    <a:p>
                      <a:pPr marL="0" marR="0" algn="ctr">
                        <a:lnSpc>
                          <a:spcPct val="107000"/>
                        </a:lnSpc>
                        <a:spcBef>
                          <a:spcPts val="0"/>
                        </a:spcBef>
                        <a:spcAft>
                          <a:spcPts val="0"/>
                        </a:spcAft>
                      </a:pPr>
                      <a:r>
                        <a:rPr lang="en-US" sz="1400" b="1" dirty="0">
                          <a:solidFill>
                            <a:schemeClr val="tx2"/>
                          </a:solidFill>
                          <a:effectLst/>
                          <a:latin typeface="+mn-lt"/>
                          <a:ea typeface="Calibri" panose="020F0502020204030204" pitchFamily="34" charset="0"/>
                          <a:cs typeface="Times New Roman" panose="02020603050405020304" pitchFamily="18" charset="0"/>
                        </a:rPr>
                        <a:t>2019</a:t>
                      </a:r>
                    </a:p>
                  </a:txBody>
                  <a:tcPr marL="108585" marR="108585"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0.00%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7.40%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Added adult well visit coverage; increased copayments, deductibles and coinsurance maximum</a:t>
                      </a:r>
                    </a:p>
                  </a:txBody>
                  <a:tcPr marL="108585" marR="108585"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541370464"/>
                  </a:ext>
                </a:extLst>
              </a:tr>
              <a:tr h="274320">
                <a:tc>
                  <a:txBody>
                    <a:bodyPr/>
                    <a:lstStyle/>
                    <a:p>
                      <a:pPr marL="0" marR="0" algn="ctr">
                        <a:lnSpc>
                          <a:spcPct val="107000"/>
                        </a:lnSpc>
                        <a:spcBef>
                          <a:spcPts val="0"/>
                        </a:spcBef>
                        <a:spcAft>
                          <a:spcPts val="0"/>
                        </a:spcAft>
                      </a:pPr>
                      <a:r>
                        <a:rPr lang="en-US" sz="1400" b="1" dirty="0">
                          <a:solidFill>
                            <a:schemeClr val="tx2"/>
                          </a:solidFill>
                          <a:effectLst/>
                          <a:latin typeface="+mn-lt"/>
                          <a:ea typeface="Calibri" panose="020F0502020204030204" pitchFamily="34" charset="0"/>
                          <a:cs typeface="Times New Roman" panose="02020603050405020304" pitchFamily="18" charset="0"/>
                        </a:rPr>
                        <a:t>2020</a:t>
                      </a:r>
                    </a:p>
                  </a:txBody>
                  <a:tcPr marL="108585" marR="108585"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0.00%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0.00%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 </a:t>
                      </a:r>
                    </a:p>
                  </a:txBody>
                  <a:tcPr marL="108585" marR="108585"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3266656642"/>
                  </a:ext>
                </a:extLst>
              </a:tr>
              <a:tr h="274320">
                <a:tc>
                  <a:txBody>
                    <a:bodyPr/>
                    <a:lstStyle/>
                    <a:p>
                      <a:pPr marL="0" marR="0" algn="ctr">
                        <a:lnSpc>
                          <a:spcPct val="107000"/>
                        </a:lnSpc>
                        <a:spcBef>
                          <a:spcPts val="0"/>
                        </a:spcBef>
                        <a:spcAft>
                          <a:spcPts val="0"/>
                        </a:spcAft>
                      </a:pPr>
                      <a:r>
                        <a:rPr lang="en-US" sz="1400" b="1" dirty="0">
                          <a:solidFill>
                            <a:schemeClr val="tx2"/>
                          </a:solidFill>
                          <a:effectLst/>
                          <a:latin typeface="+mn-lt"/>
                          <a:ea typeface="Calibri" panose="020F0502020204030204" pitchFamily="34" charset="0"/>
                          <a:cs typeface="Times New Roman" panose="02020603050405020304" pitchFamily="18" charset="0"/>
                        </a:rPr>
                        <a:t>2021</a:t>
                      </a:r>
                    </a:p>
                  </a:txBody>
                  <a:tcPr marL="108585" marR="108585"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0.00%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0.00%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400" dirty="0">
                        <a:solidFill>
                          <a:schemeClr val="tx2"/>
                        </a:solidFill>
                        <a:effectLst/>
                        <a:latin typeface="+mn-lt"/>
                        <a:ea typeface="Calibri" panose="020F0502020204030204" pitchFamily="34" charset="0"/>
                        <a:cs typeface="Times New Roman" panose="02020603050405020304" pitchFamily="18" charset="0"/>
                      </a:endParaRPr>
                    </a:p>
                  </a:txBody>
                  <a:tcPr marL="108585" marR="108585"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2661031298"/>
                  </a:ext>
                </a:extLst>
              </a:tr>
              <a:tr h="274320">
                <a:tc>
                  <a:txBody>
                    <a:bodyPr/>
                    <a:lstStyle/>
                    <a:p>
                      <a:pPr marL="0" marR="0" algn="ctr">
                        <a:lnSpc>
                          <a:spcPct val="107000"/>
                        </a:lnSpc>
                        <a:spcBef>
                          <a:spcPts val="0"/>
                        </a:spcBef>
                        <a:spcAft>
                          <a:spcPts val="0"/>
                        </a:spcAft>
                      </a:pPr>
                      <a:r>
                        <a:rPr lang="en-US" sz="1400" b="1" dirty="0">
                          <a:solidFill>
                            <a:schemeClr val="tx2"/>
                          </a:solidFill>
                          <a:effectLst/>
                          <a:latin typeface="+mn-lt"/>
                          <a:ea typeface="Calibri" panose="020F0502020204030204" pitchFamily="34" charset="0"/>
                          <a:cs typeface="Times New Roman" panose="02020603050405020304" pitchFamily="18" charset="0"/>
                        </a:rPr>
                        <a:t>2022</a:t>
                      </a:r>
                    </a:p>
                  </a:txBody>
                  <a:tcPr marL="108585" marR="108585"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0.00%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0.80%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400" dirty="0">
                        <a:solidFill>
                          <a:schemeClr val="tx2"/>
                        </a:solidFill>
                        <a:effectLst/>
                        <a:latin typeface="+mn-lt"/>
                        <a:ea typeface="Calibri" panose="020F0502020204030204" pitchFamily="34" charset="0"/>
                        <a:cs typeface="Times New Roman" panose="02020603050405020304" pitchFamily="18" charset="0"/>
                      </a:endParaRPr>
                    </a:p>
                  </a:txBody>
                  <a:tcPr marL="108585" marR="108585"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40410369"/>
                  </a:ext>
                </a:extLst>
              </a:tr>
              <a:tr h="274320">
                <a:tc>
                  <a:txBody>
                    <a:bodyPr/>
                    <a:lstStyle/>
                    <a:p>
                      <a:pPr marL="0" marR="0" algn="ctr">
                        <a:lnSpc>
                          <a:spcPct val="107000"/>
                        </a:lnSpc>
                        <a:spcBef>
                          <a:spcPts val="0"/>
                        </a:spcBef>
                        <a:spcAft>
                          <a:spcPts val="0"/>
                        </a:spcAft>
                      </a:pPr>
                      <a:r>
                        <a:rPr lang="en-US" sz="1400" b="1" dirty="0">
                          <a:solidFill>
                            <a:schemeClr val="tx2"/>
                          </a:solidFill>
                          <a:effectLst/>
                          <a:latin typeface="+mn-lt"/>
                          <a:ea typeface="Calibri" panose="020F0502020204030204" pitchFamily="34" charset="0"/>
                          <a:cs typeface="Times New Roman" panose="02020603050405020304" pitchFamily="18" charset="0"/>
                        </a:rPr>
                        <a:t>2023</a:t>
                      </a:r>
                    </a:p>
                  </a:txBody>
                  <a:tcPr marL="108585" marR="108585"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0.00%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18.10%</a:t>
                      </a:r>
                    </a:p>
                  </a:txBody>
                  <a:tcPr marL="108585" marR="1085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chemeClr val="tx2"/>
                          </a:solidFill>
                          <a:effectLst/>
                          <a:latin typeface="+mn-lt"/>
                          <a:ea typeface="Calibri" panose="020F0502020204030204" pitchFamily="34" charset="0"/>
                          <a:cs typeface="Times New Roman" panose="02020603050405020304" pitchFamily="18" charset="0"/>
                        </a:rPr>
                        <a:t>Expanded adult well visit coverage; increased copayments, deductibles and coinsurance maximum</a:t>
                      </a:r>
                    </a:p>
                  </a:txBody>
                  <a:tcPr marL="108585" marR="108585"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3813303647"/>
                  </a:ext>
                </a:extLst>
              </a:tr>
            </a:tbl>
          </a:graphicData>
        </a:graphic>
      </p:graphicFrame>
      <p:sp>
        <p:nvSpPr>
          <p:cNvPr id="3" name="Slide Number Placeholder 2"/>
          <p:cNvSpPr>
            <a:spLocks noGrp="1"/>
          </p:cNvSpPr>
          <p:nvPr>
            <p:ph type="sldNum" sz="quarter" idx="12"/>
          </p:nvPr>
        </p:nvSpPr>
        <p:spPr/>
        <p:txBody>
          <a:bodyPr/>
          <a:lstStyle/>
          <a:p>
            <a:fld id="{A1D46623-C34D-4B2C-BEF2-8EB426E982AD}" type="slidenum">
              <a:rPr lang="en-US" smtClean="0"/>
              <a:pPr/>
              <a:t>5</a:t>
            </a:fld>
            <a:endParaRPr lang="en-US" dirty="0"/>
          </a:p>
        </p:txBody>
      </p:sp>
    </p:spTree>
    <p:extLst>
      <p:ext uri="{BB962C8B-B14F-4D97-AF65-F5344CB8AC3E}">
        <p14:creationId xmlns:p14="http://schemas.microsoft.com/office/powerpoint/2010/main" val="496331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63671C3-B8B4-4A90-9A18-B926CD174819}"/>
              </a:ext>
            </a:extLst>
          </p:cNvPr>
          <p:cNvSpPr>
            <a:spLocks noGrp="1"/>
          </p:cNvSpPr>
          <p:nvPr>
            <p:ph type="sldNum" sz="quarter" idx="12"/>
          </p:nvPr>
        </p:nvSpPr>
        <p:spPr/>
        <p:txBody>
          <a:bodyPr/>
          <a:lstStyle/>
          <a:p>
            <a:fld id="{A1D46623-C34D-4B2C-BEF2-8EB426E982AD}" type="slidenum">
              <a:rPr lang="en-US" smtClean="0"/>
              <a:pPr/>
              <a:t>6</a:t>
            </a:fld>
            <a:endParaRPr lang="en-US" dirty="0"/>
          </a:p>
        </p:txBody>
      </p:sp>
      <p:sp>
        <p:nvSpPr>
          <p:cNvPr id="2" name="Title 1"/>
          <p:cNvSpPr>
            <a:spLocks noGrp="1"/>
          </p:cNvSpPr>
          <p:nvPr>
            <p:ph type="title"/>
          </p:nvPr>
        </p:nvSpPr>
        <p:spPr/>
        <p:txBody>
          <a:bodyPr>
            <a:normAutofit/>
          </a:bodyPr>
          <a:lstStyle/>
          <a:p>
            <a:r>
              <a:rPr lang="en-US" dirty="0"/>
              <a:t>Patient cost share increases effective January 1</a:t>
            </a:r>
          </a:p>
        </p:txBody>
      </p:sp>
      <p:graphicFrame>
        <p:nvGraphicFramePr>
          <p:cNvPr id="17" name="Content Placeholder 8">
            <a:extLst>
              <a:ext uri="{FF2B5EF4-FFF2-40B4-BE49-F238E27FC236}">
                <a16:creationId xmlns:a16="http://schemas.microsoft.com/office/drawing/2014/main" id="{61A30023-31C5-4F19-B59C-643AADC9F853}"/>
              </a:ext>
            </a:extLst>
          </p:cNvPr>
          <p:cNvGraphicFramePr>
            <a:graphicFrameLocks noGrp="1"/>
          </p:cNvGraphicFramePr>
          <p:nvPr>
            <p:ph sz="half" idx="1"/>
            <p:extLst>
              <p:ext uri="{D42A27DB-BD31-4B8C-83A1-F6EECF244321}">
                <p14:modId xmlns:p14="http://schemas.microsoft.com/office/powerpoint/2010/main" val="2211263873"/>
              </p:ext>
            </p:extLst>
          </p:nvPr>
        </p:nvGraphicFramePr>
        <p:xfrm>
          <a:off x="457200" y="1262063"/>
          <a:ext cx="5135690" cy="4023360"/>
        </p:xfrm>
        <a:graphic>
          <a:graphicData uri="http://schemas.openxmlformats.org/drawingml/2006/table">
            <a:tbl>
              <a:tblPr firstRow="1" firstCol="1" bandRow="1">
                <a:tableStyleId>{5C22544A-7EE6-4342-B048-85BDC9FD1C3A}</a:tableStyleId>
              </a:tblPr>
              <a:tblGrid>
                <a:gridCol w="2668080">
                  <a:extLst>
                    <a:ext uri="{9D8B030D-6E8A-4147-A177-3AD203B41FA5}">
                      <a16:colId xmlns:a16="http://schemas.microsoft.com/office/drawing/2014/main" val="1750567995"/>
                    </a:ext>
                  </a:extLst>
                </a:gridCol>
                <a:gridCol w="1234440">
                  <a:extLst>
                    <a:ext uri="{9D8B030D-6E8A-4147-A177-3AD203B41FA5}">
                      <a16:colId xmlns:a16="http://schemas.microsoft.com/office/drawing/2014/main" val="1938590829"/>
                    </a:ext>
                  </a:extLst>
                </a:gridCol>
                <a:gridCol w="1233170">
                  <a:extLst>
                    <a:ext uri="{9D8B030D-6E8A-4147-A177-3AD203B41FA5}">
                      <a16:colId xmlns:a16="http://schemas.microsoft.com/office/drawing/2014/main" val="2493615196"/>
                    </a:ext>
                  </a:extLst>
                </a:gridCol>
              </a:tblGrid>
              <a:tr h="365760">
                <a:tc>
                  <a:txBody>
                    <a:bodyPr/>
                    <a:lstStyle/>
                    <a:p>
                      <a:pPr marL="0" marR="0">
                        <a:lnSpc>
                          <a:spcPct val="115000"/>
                        </a:lnSpc>
                        <a:spcBef>
                          <a:spcPts val="0"/>
                        </a:spcBef>
                        <a:spcAft>
                          <a:spcPts val="0"/>
                        </a:spcAft>
                      </a:pPr>
                      <a:r>
                        <a:rPr lang="en-US" sz="1600" dirty="0">
                          <a:solidFill>
                            <a:sysClr val="windowText" lastClr="000000"/>
                          </a:solidFill>
                          <a:effectLst/>
                          <a:latin typeface="+mn-lt"/>
                        </a:rPr>
                        <a:t> </a:t>
                      </a:r>
                      <a:endParaRPr lang="en-US" sz="16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no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effectLst/>
                          <a:latin typeface="+mn-lt"/>
                        </a:rPr>
                        <a:t>2022</a:t>
                      </a:r>
                      <a:endParaRPr lang="en-US" sz="1600" dirty="0">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a:effectLst/>
                          <a:latin typeface="+mn-lt"/>
                        </a:rPr>
                        <a:t>2023</a:t>
                      </a:r>
                      <a:endParaRPr lang="en-US" sz="1600" dirty="0">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3685639140"/>
                  </a:ext>
                </a:extLst>
              </a:tr>
              <a:tr h="365760">
                <a:tc gridSpan="3">
                  <a:txBody>
                    <a:bodyPr/>
                    <a:lstStyle/>
                    <a:p>
                      <a:pPr marL="0" marR="0">
                        <a:lnSpc>
                          <a:spcPct val="115000"/>
                        </a:lnSpc>
                        <a:spcBef>
                          <a:spcPts val="0"/>
                        </a:spcBef>
                        <a:spcAft>
                          <a:spcPts val="0"/>
                        </a:spcAft>
                      </a:pPr>
                      <a:r>
                        <a:rPr lang="en-US" sz="1600" kern="1200" dirty="0">
                          <a:solidFill>
                            <a:schemeClr val="tx2"/>
                          </a:solidFill>
                          <a:effectLst/>
                          <a:latin typeface="+mn-lt"/>
                        </a:rPr>
                        <a:t>Standard Plan</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hMerge="1">
                  <a:txBody>
                    <a:bodyPr/>
                    <a:lstStyle/>
                    <a:p>
                      <a:pPr marL="0" marR="0" algn="ctr">
                        <a:lnSpc>
                          <a:spcPct val="115000"/>
                        </a:lnSpc>
                        <a:spcBef>
                          <a:spcPts val="0"/>
                        </a:spcBef>
                        <a:spcAft>
                          <a:spcPts val="0"/>
                        </a:spcAft>
                      </a:pPr>
                      <a:endParaRPr lang="en-US" sz="1400"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2">
                        <a:lumMod val="20000"/>
                        <a:lumOff val="80000"/>
                      </a:schemeClr>
                    </a:solidFill>
                  </a:tcPr>
                </a:tc>
                <a:tc hMerge="1">
                  <a:txBody>
                    <a:bodyPr/>
                    <a:lstStyle/>
                    <a:p>
                      <a:pPr marL="0" marR="0" algn="ctr">
                        <a:lnSpc>
                          <a:spcPct val="115000"/>
                        </a:lnSpc>
                        <a:spcBef>
                          <a:spcPts val="0"/>
                        </a:spcBef>
                        <a:spcAft>
                          <a:spcPts val="0"/>
                        </a:spcAft>
                      </a:pPr>
                      <a:endParaRPr lang="en-US" sz="1400"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90947056"/>
                  </a:ext>
                </a:extLst>
              </a:tr>
              <a:tr h="365760">
                <a:tc>
                  <a:txBody>
                    <a:bodyPr/>
                    <a:lstStyle/>
                    <a:p>
                      <a:pPr marL="0" marR="0">
                        <a:lnSpc>
                          <a:spcPct val="115000"/>
                        </a:lnSpc>
                        <a:spcBef>
                          <a:spcPts val="0"/>
                        </a:spcBef>
                        <a:spcAft>
                          <a:spcPts val="0"/>
                        </a:spcAft>
                      </a:pPr>
                      <a:r>
                        <a:rPr lang="en-US" sz="1600" b="1" kern="1200" dirty="0">
                          <a:solidFill>
                            <a:schemeClr val="tx2"/>
                          </a:solidFill>
                          <a:effectLst/>
                          <a:latin typeface="+mn-lt"/>
                        </a:rPr>
                        <a:t>Deductible</a:t>
                      </a:r>
                      <a:endParaRPr lang="en-US" sz="1600" b="1"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no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kern="1200" dirty="0">
                          <a:solidFill>
                            <a:schemeClr val="tx2"/>
                          </a:solidFill>
                          <a:effectLst/>
                          <a:latin typeface="+mn-lt"/>
                        </a:rPr>
                        <a:t>$490</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kern="1200" dirty="0">
                          <a:solidFill>
                            <a:schemeClr val="tx2"/>
                          </a:solidFill>
                          <a:effectLst/>
                          <a:latin typeface="+mn-lt"/>
                        </a:rPr>
                        <a:t>$515</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040922550"/>
                  </a:ext>
                </a:extLst>
              </a:tr>
              <a:tr h="365760">
                <a:tc>
                  <a:txBody>
                    <a:bodyPr/>
                    <a:lstStyle/>
                    <a:p>
                      <a:pPr marL="0" marR="0">
                        <a:lnSpc>
                          <a:spcPct val="115000"/>
                        </a:lnSpc>
                        <a:spcBef>
                          <a:spcPts val="0"/>
                        </a:spcBef>
                        <a:spcAft>
                          <a:spcPts val="0"/>
                        </a:spcAft>
                      </a:pPr>
                      <a:r>
                        <a:rPr lang="en-US" sz="1600" b="1" kern="1200" dirty="0">
                          <a:solidFill>
                            <a:schemeClr val="tx2"/>
                          </a:solidFill>
                          <a:effectLst/>
                          <a:latin typeface="+mn-lt"/>
                        </a:rPr>
                        <a:t>Coinsurance maximum</a:t>
                      </a:r>
                      <a:endParaRPr lang="en-US" sz="1600" b="1"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no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kern="1200" dirty="0">
                          <a:solidFill>
                            <a:schemeClr val="tx2"/>
                          </a:solidFill>
                          <a:effectLst/>
                          <a:latin typeface="+mn-lt"/>
                        </a:rPr>
                        <a:t>$2,800</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kern="1200" dirty="0">
                          <a:solidFill>
                            <a:schemeClr val="tx2"/>
                          </a:solidFill>
                          <a:effectLst/>
                          <a:latin typeface="+mn-lt"/>
                        </a:rPr>
                        <a:t>$3,000</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910671966"/>
                  </a:ext>
                </a:extLst>
              </a:tr>
              <a:tr h="365760">
                <a:tc>
                  <a:txBody>
                    <a:bodyPr/>
                    <a:lstStyle/>
                    <a:p>
                      <a:pPr marL="0" marR="0">
                        <a:lnSpc>
                          <a:spcPct val="115000"/>
                        </a:lnSpc>
                        <a:spcBef>
                          <a:spcPts val="0"/>
                        </a:spcBef>
                        <a:spcAft>
                          <a:spcPts val="0"/>
                        </a:spcAft>
                      </a:pPr>
                      <a:r>
                        <a:rPr lang="en-US" sz="1600" b="1" kern="1200" dirty="0">
                          <a:solidFill>
                            <a:schemeClr val="tx2"/>
                          </a:solidFill>
                          <a:effectLst/>
                          <a:latin typeface="+mn-lt"/>
                        </a:rPr>
                        <a:t>Physician’s office copayment</a:t>
                      </a:r>
                      <a:endParaRPr lang="en-US" sz="1600" b="1"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no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kern="1200" dirty="0">
                          <a:solidFill>
                            <a:schemeClr val="tx2"/>
                          </a:solidFill>
                          <a:effectLst/>
                          <a:latin typeface="+mn-lt"/>
                        </a:rPr>
                        <a:t>$14</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kern="1200" dirty="0">
                          <a:solidFill>
                            <a:schemeClr val="tx2"/>
                          </a:solidFill>
                          <a:effectLst/>
                          <a:latin typeface="+mn-lt"/>
                        </a:rPr>
                        <a:t>$15</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301512152"/>
                  </a:ext>
                </a:extLst>
              </a:tr>
              <a:tr h="365760">
                <a:tc>
                  <a:txBody>
                    <a:bodyPr/>
                    <a:lstStyle/>
                    <a:p>
                      <a:pPr marL="0" marR="0">
                        <a:lnSpc>
                          <a:spcPct val="115000"/>
                        </a:lnSpc>
                        <a:spcBef>
                          <a:spcPts val="0"/>
                        </a:spcBef>
                        <a:spcAft>
                          <a:spcPts val="0"/>
                        </a:spcAft>
                      </a:pPr>
                      <a:r>
                        <a:rPr lang="en-US" sz="1600" b="1" kern="1200" dirty="0">
                          <a:solidFill>
                            <a:schemeClr val="tx2"/>
                          </a:solidFill>
                          <a:effectLst/>
                          <a:latin typeface="+mn-lt"/>
                        </a:rPr>
                        <a:t>Outpatient facility copayment</a:t>
                      </a:r>
                      <a:endParaRPr lang="en-US" sz="1600" b="1"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no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kern="1200" dirty="0">
                          <a:solidFill>
                            <a:schemeClr val="tx2"/>
                          </a:solidFill>
                          <a:effectLst/>
                          <a:latin typeface="+mn-lt"/>
                        </a:rPr>
                        <a:t>$105</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kern="1200" dirty="0">
                          <a:solidFill>
                            <a:schemeClr val="tx2"/>
                          </a:solidFill>
                          <a:effectLst/>
                          <a:latin typeface="+mn-lt"/>
                        </a:rPr>
                        <a:t>$115</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439438166"/>
                  </a:ext>
                </a:extLst>
              </a:tr>
              <a:tr h="365760">
                <a:tc>
                  <a:txBody>
                    <a:bodyPr/>
                    <a:lstStyle/>
                    <a:p>
                      <a:pPr marL="0" marR="0">
                        <a:lnSpc>
                          <a:spcPct val="115000"/>
                        </a:lnSpc>
                        <a:spcBef>
                          <a:spcPts val="0"/>
                        </a:spcBef>
                        <a:spcAft>
                          <a:spcPts val="0"/>
                        </a:spcAft>
                      </a:pPr>
                      <a:r>
                        <a:rPr lang="en-US" sz="1600" b="1" kern="1200" dirty="0">
                          <a:solidFill>
                            <a:schemeClr val="tx2"/>
                          </a:solidFill>
                          <a:effectLst/>
                          <a:latin typeface="+mn-lt"/>
                        </a:rPr>
                        <a:t>Emergency room copayment</a:t>
                      </a:r>
                      <a:endParaRPr lang="en-US" sz="1600" b="1"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no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kern="1200" dirty="0">
                          <a:solidFill>
                            <a:schemeClr val="tx2"/>
                          </a:solidFill>
                          <a:effectLst/>
                          <a:latin typeface="+mn-lt"/>
                          <a:ea typeface="Calibri" panose="020F0502020204030204" pitchFamily="34" charset="0"/>
                          <a:cs typeface="Times New Roman" panose="02020603050405020304" pitchFamily="18" charset="0"/>
                        </a:rPr>
                        <a:t>$175</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kern="1200" dirty="0">
                          <a:solidFill>
                            <a:schemeClr val="tx2"/>
                          </a:solidFill>
                          <a:effectLst/>
                          <a:latin typeface="+mn-lt"/>
                        </a:rPr>
                        <a:t>$193</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061495705"/>
                  </a:ext>
                </a:extLst>
              </a:tr>
              <a:tr h="365760">
                <a:tc>
                  <a:txBody>
                    <a:bodyPr/>
                    <a:lstStyle/>
                    <a:p>
                      <a:pPr marL="0" marR="0">
                        <a:lnSpc>
                          <a:spcPct val="115000"/>
                        </a:lnSpc>
                        <a:spcBef>
                          <a:spcPts val="0"/>
                        </a:spcBef>
                        <a:spcAft>
                          <a:spcPts val="0"/>
                        </a:spcAft>
                      </a:pPr>
                      <a:r>
                        <a:rPr lang="en-US" sz="1600" b="1" dirty="0">
                          <a:solidFill>
                            <a:schemeClr val="tx2"/>
                          </a:solidFill>
                          <a:effectLst/>
                          <a:latin typeface="+mn-lt"/>
                          <a:ea typeface="Calibri" panose="020F0502020204030204" pitchFamily="34" charset="0"/>
                          <a:cs typeface="Times New Roman" panose="02020603050405020304" pitchFamily="18" charset="0"/>
                        </a:rPr>
                        <a:t>Prescription drug copayments</a:t>
                      </a:r>
                    </a:p>
                  </a:txBody>
                  <a:tcPr marL="51435" marR="51435" marT="0" marB="0" anchor="ctr">
                    <a:lnL w="6350" cap="flat" cmpd="sng" algn="ctr">
                      <a:no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2"/>
                          </a:solidFill>
                          <a:effectLst/>
                          <a:latin typeface="+mn-lt"/>
                          <a:ea typeface="Calibri" panose="020F0502020204030204" pitchFamily="34" charset="0"/>
                          <a:cs typeface="Times New Roman" panose="02020603050405020304" pitchFamily="18" charset="0"/>
                        </a:rPr>
                        <a:t>$9/$42/$70</a:t>
                      </a: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2"/>
                          </a:solidFill>
                          <a:effectLst/>
                          <a:latin typeface="+mn-lt"/>
                          <a:ea typeface="Calibri" panose="020F0502020204030204" pitchFamily="34" charset="0"/>
                          <a:cs typeface="Times New Roman" panose="02020603050405020304" pitchFamily="18" charset="0"/>
                        </a:rPr>
                        <a:t>$13/$46/$77</a:t>
                      </a: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706744796"/>
                  </a:ext>
                </a:extLst>
              </a:tr>
              <a:tr h="365760">
                <a:tc gridSpan="3">
                  <a:txBody>
                    <a:bodyPr/>
                    <a:lstStyle/>
                    <a:p>
                      <a:pPr marL="0" marR="0">
                        <a:lnSpc>
                          <a:spcPct val="115000"/>
                        </a:lnSpc>
                        <a:spcBef>
                          <a:spcPts val="0"/>
                        </a:spcBef>
                        <a:spcAft>
                          <a:spcPts val="0"/>
                        </a:spcAft>
                      </a:pPr>
                      <a:r>
                        <a:rPr lang="en-US" sz="1600" b="1" dirty="0">
                          <a:solidFill>
                            <a:schemeClr val="tx2"/>
                          </a:solidFill>
                          <a:effectLst/>
                          <a:latin typeface="+mn-lt"/>
                          <a:ea typeface="Calibri" panose="020F0502020204030204" pitchFamily="34" charset="0"/>
                          <a:cs typeface="Times New Roman" panose="02020603050405020304" pitchFamily="18" charset="0"/>
                        </a:rPr>
                        <a:t>Savings Plan</a:t>
                      </a:r>
                    </a:p>
                  </a:txBody>
                  <a:tcPr marL="51435" marR="51435"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hMerge="1">
                  <a:txBody>
                    <a:bodyPr/>
                    <a:lstStyle/>
                    <a:p>
                      <a:pPr marL="0" marR="0" algn="ctr">
                        <a:lnSpc>
                          <a:spcPct val="115000"/>
                        </a:lnSpc>
                        <a:spcBef>
                          <a:spcPts val="0"/>
                        </a:spcBef>
                        <a:spcAft>
                          <a:spcPts val="0"/>
                        </a:spcAft>
                      </a:pPr>
                      <a:endParaRPr lang="en-US" sz="1400"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2">
                        <a:lumMod val="20000"/>
                        <a:lumOff val="80000"/>
                      </a:schemeClr>
                    </a:solidFill>
                  </a:tcPr>
                </a:tc>
                <a:tc hMerge="1">
                  <a:txBody>
                    <a:bodyPr/>
                    <a:lstStyle/>
                    <a:p>
                      <a:pPr marL="0" marR="0" algn="ctr">
                        <a:lnSpc>
                          <a:spcPct val="115000"/>
                        </a:lnSpc>
                        <a:spcBef>
                          <a:spcPts val="0"/>
                        </a:spcBef>
                        <a:spcAft>
                          <a:spcPts val="0"/>
                        </a:spcAft>
                      </a:pPr>
                      <a:endParaRPr lang="en-US" sz="1400"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883198369"/>
                  </a:ext>
                </a:extLst>
              </a:tr>
              <a:tr h="365760">
                <a:tc>
                  <a:txBody>
                    <a:bodyPr/>
                    <a:lstStyle/>
                    <a:p>
                      <a:pPr marL="0" marR="0">
                        <a:lnSpc>
                          <a:spcPct val="115000"/>
                        </a:lnSpc>
                        <a:spcBef>
                          <a:spcPts val="0"/>
                        </a:spcBef>
                        <a:spcAft>
                          <a:spcPts val="0"/>
                        </a:spcAft>
                      </a:pPr>
                      <a:r>
                        <a:rPr lang="en-US" sz="1600" b="1" kern="1200" dirty="0">
                          <a:solidFill>
                            <a:schemeClr val="tx2"/>
                          </a:solidFill>
                          <a:effectLst/>
                          <a:latin typeface="+mn-lt"/>
                        </a:rPr>
                        <a:t>Deductible</a:t>
                      </a:r>
                      <a:endParaRPr lang="en-US" sz="1600" b="1"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no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kern="1200" dirty="0">
                          <a:solidFill>
                            <a:schemeClr val="tx2"/>
                          </a:solidFill>
                          <a:effectLst/>
                          <a:latin typeface="+mn-lt"/>
                        </a:rPr>
                        <a:t>$3,600</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kern="1200" dirty="0">
                          <a:solidFill>
                            <a:schemeClr val="tx2"/>
                          </a:solidFill>
                          <a:effectLst/>
                          <a:latin typeface="+mn-lt"/>
                        </a:rPr>
                        <a:t>$4,000</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41696147"/>
                  </a:ext>
                </a:extLst>
              </a:tr>
              <a:tr h="365760">
                <a:tc>
                  <a:txBody>
                    <a:bodyPr/>
                    <a:lstStyle/>
                    <a:p>
                      <a:pPr marL="0" marR="0">
                        <a:lnSpc>
                          <a:spcPct val="115000"/>
                        </a:lnSpc>
                        <a:spcBef>
                          <a:spcPts val="0"/>
                        </a:spcBef>
                        <a:spcAft>
                          <a:spcPts val="0"/>
                        </a:spcAft>
                      </a:pPr>
                      <a:r>
                        <a:rPr lang="en-US" sz="1600" b="1" kern="1200" dirty="0">
                          <a:solidFill>
                            <a:schemeClr val="tx2"/>
                          </a:solidFill>
                          <a:effectLst/>
                          <a:latin typeface="+mn-lt"/>
                        </a:rPr>
                        <a:t>Coinsurance maximum</a:t>
                      </a:r>
                      <a:endParaRPr lang="en-US" sz="1600" b="1"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no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kern="1200" dirty="0">
                          <a:solidFill>
                            <a:schemeClr val="tx2"/>
                          </a:solidFill>
                          <a:effectLst/>
                          <a:latin typeface="+mn-lt"/>
                        </a:rPr>
                        <a:t>$2,400</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kern="1200" dirty="0">
                          <a:solidFill>
                            <a:schemeClr val="tx2"/>
                          </a:solidFill>
                          <a:effectLst/>
                          <a:latin typeface="+mn-lt"/>
                        </a:rPr>
                        <a:t>$3,000</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51435" marR="51435" marT="0" marB="0" anchor="ct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838681402"/>
                  </a:ext>
                </a:extLst>
              </a:tr>
            </a:tbl>
          </a:graphicData>
        </a:graphic>
      </p:graphicFrame>
    </p:spTree>
    <p:extLst>
      <p:ext uri="{BB962C8B-B14F-4D97-AF65-F5344CB8AC3E}">
        <p14:creationId xmlns:p14="http://schemas.microsoft.com/office/powerpoint/2010/main" val="2747138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2023 Composite monthly premiums</a:t>
            </a:r>
            <a:r>
              <a:rPr lang="en-US" baseline="30000" dirty="0"/>
              <a:t>1</a:t>
            </a:r>
            <a:endParaRPr lang="en-US" dirty="0"/>
          </a:p>
        </p:txBody>
      </p:sp>
      <p:graphicFrame>
        <p:nvGraphicFramePr>
          <p:cNvPr id="11" name="Content Placeholder 3"/>
          <p:cNvGraphicFramePr>
            <a:graphicFrameLocks noGrp="1"/>
          </p:cNvGraphicFramePr>
          <p:nvPr>
            <p:ph idx="1"/>
            <p:extLst>
              <p:ext uri="{D42A27DB-BD31-4B8C-83A1-F6EECF244321}">
                <p14:modId xmlns:p14="http://schemas.microsoft.com/office/powerpoint/2010/main" val="262388803"/>
              </p:ext>
            </p:extLst>
          </p:nvPr>
        </p:nvGraphicFramePr>
        <p:xfrm>
          <a:off x="457200" y="1262063"/>
          <a:ext cx="6816933" cy="2194560"/>
        </p:xfrm>
        <a:graphic>
          <a:graphicData uri="http://schemas.openxmlformats.org/drawingml/2006/table">
            <a:tbl>
              <a:tblPr firstRow="1" bandRow="1">
                <a:tableStyleId>{7E9639D4-E3E2-4D34-9284-5A2195B3D0D7}</a:tableStyleId>
              </a:tblPr>
              <a:tblGrid>
                <a:gridCol w="3769412">
                  <a:extLst>
                    <a:ext uri="{9D8B030D-6E8A-4147-A177-3AD203B41FA5}">
                      <a16:colId xmlns:a16="http://schemas.microsoft.com/office/drawing/2014/main" val="20000"/>
                    </a:ext>
                  </a:extLst>
                </a:gridCol>
                <a:gridCol w="998272">
                  <a:extLst>
                    <a:ext uri="{9D8B030D-6E8A-4147-A177-3AD203B41FA5}">
                      <a16:colId xmlns:a16="http://schemas.microsoft.com/office/drawing/2014/main" val="20001"/>
                    </a:ext>
                  </a:extLst>
                </a:gridCol>
                <a:gridCol w="1026847">
                  <a:extLst>
                    <a:ext uri="{9D8B030D-6E8A-4147-A177-3AD203B41FA5}">
                      <a16:colId xmlns:a16="http://schemas.microsoft.com/office/drawing/2014/main" val="20002"/>
                    </a:ext>
                  </a:extLst>
                </a:gridCol>
                <a:gridCol w="1022402">
                  <a:extLst>
                    <a:ext uri="{9D8B030D-6E8A-4147-A177-3AD203B41FA5}">
                      <a16:colId xmlns:a16="http://schemas.microsoft.com/office/drawing/2014/main" val="20003"/>
                    </a:ext>
                  </a:extLst>
                </a:gridCol>
              </a:tblGrid>
              <a:tr h="365760">
                <a:tc>
                  <a:txBody>
                    <a:bodyPr/>
                    <a:lstStyle/>
                    <a:p>
                      <a:pPr algn="ctr"/>
                      <a:endParaRPr lang="en-US" sz="1600" dirty="0"/>
                    </a:p>
                  </a:txBody>
                  <a:tcPr marL="76226" marR="76226" marT="34290" marB="3429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r>
                        <a:rPr lang="en-US" sz="1600" dirty="0"/>
                        <a:t>Employer</a:t>
                      </a:r>
                    </a:p>
                  </a:txBody>
                  <a:tcPr marL="76226" marR="76226"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a:txBody>
                    <a:bodyPr/>
                    <a:lstStyle/>
                    <a:p>
                      <a:pPr algn="ctr"/>
                      <a:r>
                        <a:rPr lang="en-US" sz="1600" dirty="0"/>
                        <a:t>Employee</a:t>
                      </a:r>
                    </a:p>
                  </a:txBody>
                  <a:tcPr marL="76226" marR="76226"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a:txBody>
                    <a:bodyPr/>
                    <a:lstStyle/>
                    <a:p>
                      <a:pPr algn="ctr"/>
                      <a:r>
                        <a:rPr lang="en-US" sz="1600" dirty="0"/>
                        <a:t>Total</a:t>
                      </a:r>
                    </a:p>
                  </a:txBody>
                  <a:tcPr marL="76226" marR="76226" marT="34290" marB="3429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365760">
                <a:tc>
                  <a:txBody>
                    <a:bodyPr/>
                    <a:lstStyle/>
                    <a:p>
                      <a:r>
                        <a:rPr lang="en-US" sz="1600" b="1" dirty="0">
                          <a:solidFill>
                            <a:schemeClr val="tx2"/>
                          </a:solidFill>
                        </a:rPr>
                        <a:t>State Health Plan</a:t>
                      </a:r>
                    </a:p>
                  </a:txBody>
                  <a:tcPr marL="76226" marR="76226" marT="34290" marB="3429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kern="1200" dirty="0">
                          <a:solidFill>
                            <a:schemeClr val="tx2"/>
                          </a:solidFill>
                          <a:effectLst/>
                          <a:latin typeface="+mn-lt"/>
                          <a:ea typeface="Calibri" panose="020F0502020204030204" pitchFamily="34" charset="0"/>
                          <a:cs typeface="Open Sans"/>
                        </a:rPr>
                        <a:t>$683.16</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kern="1200" dirty="0">
                          <a:solidFill>
                            <a:schemeClr val="tx2"/>
                          </a:solidFill>
                          <a:effectLst/>
                          <a:latin typeface="+mn-lt"/>
                          <a:ea typeface="Calibri" panose="020F0502020204030204" pitchFamily="34" charset="0"/>
                          <a:cs typeface="Open Sans"/>
                        </a:rPr>
                        <a:t>$159.77</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kern="1200" dirty="0">
                          <a:solidFill>
                            <a:schemeClr val="tx2"/>
                          </a:solidFill>
                          <a:effectLst/>
                          <a:latin typeface="+mn-lt"/>
                          <a:ea typeface="Calibri" panose="020F0502020204030204" pitchFamily="34" charset="0"/>
                          <a:cs typeface="Open Sans"/>
                        </a:rPr>
                        <a:t>$842.96</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1"/>
                  </a:ext>
                </a:extLst>
              </a:tr>
              <a:tr h="365760">
                <a:tc>
                  <a:txBody>
                    <a:bodyPr/>
                    <a:lstStyle/>
                    <a:p>
                      <a:r>
                        <a:rPr lang="en-US" sz="1600" b="1" dirty="0">
                          <a:solidFill>
                            <a:schemeClr val="tx2"/>
                          </a:solidFill>
                        </a:rPr>
                        <a:t>South</a:t>
                      </a:r>
                      <a:r>
                        <a:rPr lang="en-US" sz="1600" b="1" baseline="30000" dirty="0">
                          <a:solidFill>
                            <a:schemeClr val="tx2"/>
                          </a:solidFill>
                        </a:rPr>
                        <a:t>2</a:t>
                      </a:r>
                    </a:p>
                  </a:txBody>
                  <a:tcPr marL="76226" marR="76226" marT="34290" marB="3429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kern="1200" dirty="0">
                          <a:solidFill>
                            <a:schemeClr val="tx2"/>
                          </a:solidFill>
                          <a:effectLst/>
                          <a:latin typeface="+mn-lt"/>
                          <a:ea typeface="Calibri" panose="020F0502020204030204" pitchFamily="34" charset="0"/>
                          <a:cs typeface="Open Sans"/>
                        </a:rPr>
                        <a:t>$830.10</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kern="1200" dirty="0">
                          <a:solidFill>
                            <a:schemeClr val="tx2"/>
                          </a:solidFill>
                          <a:effectLst/>
                          <a:latin typeface="+mn-lt"/>
                          <a:ea typeface="Calibri" panose="020F0502020204030204" pitchFamily="34" charset="0"/>
                          <a:cs typeface="Open Sans"/>
                        </a:rPr>
                        <a:t>$199.95</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kern="1200" dirty="0">
                          <a:solidFill>
                            <a:schemeClr val="tx2"/>
                          </a:solidFill>
                          <a:effectLst/>
                          <a:latin typeface="+mn-lt"/>
                          <a:ea typeface="Calibri" panose="020F0502020204030204" pitchFamily="34" charset="0"/>
                          <a:cs typeface="Open Sans"/>
                        </a:rPr>
                        <a:t>$1,030.06</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2"/>
                  </a:ext>
                </a:extLst>
              </a:tr>
              <a:tr h="365760">
                <a:tc>
                  <a:txBody>
                    <a:bodyPr/>
                    <a:lstStyle/>
                    <a:p>
                      <a:r>
                        <a:rPr lang="en-US" sz="1600" b="1" baseline="0" dirty="0">
                          <a:solidFill>
                            <a:schemeClr val="tx2"/>
                          </a:solidFill>
                        </a:rPr>
                        <a:t>State Health Plan as a percentage of South</a:t>
                      </a:r>
                    </a:p>
                  </a:txBody>
                  <a:tcPr marL="76226" marR="76226" marT="34290" marB="3429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600" b="1" dirty="0">
                          <a:solidFill>
                            <a:schemeClr val="tx2"/>
                          </a:solidFill>
                          <a:effectLst/>
                          <a:latin typeface="+mn-lt"/>
                          <a:ea typeface="Calibri" panose="020F0502020204030204" pitchFamily="34" charset="0"/>
                          <a:cs typeface="Times New Roman" panose="02020603050405020304" pitchFamily="18" charset="0"/>
                        </a:rPr>
                        <a:t>82.3%</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600" b="1" dirty="0">
                          <a:solidFill>
                            <a:schemeClr val="tx2"/>
                          </a:solidFill>
                          <a:effectLst/>
                          <a:latin typeface="+mn-lt"/>
                          <a:ea typeface="Calibri" panose="020F0502020204030204" pitchFamily="34" charset="0"/>
                          <a:cs typeface="Times New Roman" panose="02020603050405020304" pitchFamily="18" charset="0"/>
                        </a:rPr>
                        <a:t>79.9%</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600" b="1" dirty="0">
                          <a:solidFill>
                            <a:schemeClr val="tx2"/>
                          </a:solidFill>
                          <a:effectLst/>
                          <a:latin typeface="+mn-lt"/>
                          <a:ea typeface="Calibri" panose="020F0502020204030204" pitchFamily="34" charset="0"/>
                          <a:cs typeface="Times New Roman" panose="02020603050405020304" pitchFamily="18" charset="0"/>
                        </a:rPr>
                        <a:t>81.8%</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39218722"/>
                  </a:ext>
                </a:extLst>
              </a:tr>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baseline="0" dirty="0">
                          <a:solidFill>
                            <a:schemeClr val="tx2"/>
                          </a:solidFill>
                        </a:rPr>
                        <a:t>United States</a:t>
                      </a:r>
                    </a:p>
                  </a:txBody>
                  <a:tcPr marL="76226" marR="76226" marT="34290" marB="3429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kern="1200" dirty="0">
                          <a:solidFill>
                            <a:schemeClr val="tx2"/>
                          </a:solidFill>
                          <a:effectLst/>
                          <a:latin typeface="+mn-lt"/>
                          <a:ea typeface="Calibri" panose="020F0502020204030204" pitchFamily="34" charset="0"/>
                          <a:cs typeface="Open Sans"/>
                        </a:rPr>
                        <a:t>$1,003.01</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kern="1200" dirty="0">
                          <a:solidFill>
                            <a:schemeClr val="tx2"/>
                          </a:solidFill>
                          <a:effectLst/>
                          <a:latin typeface="+mn-lt"/>
                          <a:ea typeface="Calibri" panose="020F0502020204030204" pitchFamily="34" charset="0"/>
                          <a:cs typeface="Open Sans"/>
                        </a:rPr>
                        <a:t>$181.16</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kern="1200" dirty="0">
                          <a:solidFill>
                            <a:schemeClr val="tx2"/>
                          </a:solidFill>
                          <a:effectLst/>
                          <a:latin typeface="+mn-lt"/>
                          <a:ea typeface="Calibri" panose="020F0502020204030204" pitchFamily="34" charset="0"/>
                          <a:cs typeface="Open Sans"/>
                        </a:rPr>
                        <a:t>$1,184.16</a:t>
                      </a:r>
                      <a:endParaRPr lang="en-US" sz="16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3"/>
                  </a:ext>
                </a:extLst>
              </a:tr>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baseline="0" dirty="0">
                          <a:solidFill>
                            <a:schemeClr val="tx2"/>
                          </a:solidFill>
                        </a:rPr>
                        <a:t>State Health Plan as a percentage of U.S.</a:t>
                      </a:r>
                    </a:p>
                  </a:txBody>
                  <a:tcPr marL="76226" marR="76226" marT="34290" marB="3429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600" b="1" dirty="0">
                          <a:solidFill>
                            <a:schemeClr val="tx2"/>
                          </a:solidFill>
                          <a:effectLst/>
                          <a:latin typeface="+mn-lt"/>
                          <a:ea typeface="Calibri" panose="020F0502020204030204" pitchFamily="34" charset="0"/>
                          <a:cs typeface="Times New Roman" panose="02020603050405020304" pitchFamily="18" charset="0"/>
                        </a:rPr>
                        <a:t>68.1%</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600" b="1" dirty="0">
                          <a:solidFill>
                            <a:schemeClr val="tx2"/>
                          </a:solidFill>
                          <a:effectLst/>
                          <a:latin typeface="+mn-lt"/>
                          <a:ea typeface="Calibri" panose="020F0502020204030204" pitchFamily="34" charset="0"/>
                          <a:cs typeface="Times New Roman" panose="02020603050405020304" pitchFamily="18" charset="0"/>
                        </a:rPr>
                        <a:t>88.2%</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600" b="1" dirty="0">
                          <a:solidFill>
                            <a:schemeClr val="tx2"/>
                          </a:solidFill>
                          <a:effectLst/>
                          <a:latin typeface="+mn-lt"/>
                          <a:ea typeface="Calibri" panose="020F0502020204030204" pitchFamily="34" charset="0"/>
                          <a:cs typeface="Times New Roman" panose="02020603050405020304" pitchFamily="18" charset="0"/>
                        </a:rPr>
                        <a:t>71.2%</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736443752"/>
                  </a:ext>
                </a:extLst>
              </a:tr>
            </a:tbl>
          </a:graphicData>
        </a:graphic>
      </p:graphicFrame>
      <p:sp>
        <p:nvSpPr>
          <p:cNvPr id="3" name="Slide Number Placeholder 2"/>
          <p:cNvSpPr>
            <a:spLocks noGrp="1"/>
          </p:cNvSpPr>
          <p:nvPr>
            <p:ph type="sldNum" sz="quarter" idx="12"/>
          </p:nvPr>
        </p:nvSpPr>
        <p:spPr/>
        <p:txBody>
          <a:bodyPr/>
          <a:lstStyle/>
          <a:p>
            <a:fld id="{A1D46623-C34D-4B2C-BEF2-8EB426E982AD}" type="slidenum">
              <a:rPr lang="en-US" smtClean="0"/>
              <a:pPr/>
              <a:t>7</a:t>
            </a:fld>
            <a:endParaRPr lang="en-US" dirty="0"/>
          </a:p>
        </p:txBody>
      </p:sp>
      <p:sp>
        <p:nvSpPr>
          <p:cNvPr id="6" name="TextBox 5"/>
          <p:cNvSpPr txBox="1"/>
          <p:nvPr/>
        </p:nvSpPr>
        <p:spPr>
          <a:xfrm>
            <a:off x="457197" y="5275409"/>
            <a:ext cx="8229599" cy="1015663"/>
          </a:xfrm>
          <a:prstGeom prst="rect">
            <a:avLst/>
          </a:prstGeom>
          <a:noFill/>
        </p:spPr>
        <p:txBody>
          <a:bodyPr wrap="square" rtlCol="0">
            <a:spAutoFit/>
          </a:bodyPr>
          <a:lstStyle/>
          <a:p>
            <a:r>
              <a:rPr lang="en-US" sz="1000" dirty="0">
                <a:solidFill>
                  <a:schemeClr val="tx2"/>
                </a:solidFill>
              </a:rPr>
              <a:t>Survey uses most prevalent plan among state employee options for analysis.</a:t>
            </a:r>
          </a:p>
          <a:p>
            <a:r>
              <a:rPr lang="en-US" sz="1000" baseline="30000" dirty="0">
                <a:solidFill>
                  <a:schemeClr val="tx2"/>
                </a:solidFill>
              </a:rPr>
              <a:t>1</a:t>
            </a:r>
            <a:r>
              <a:rPr lang="en-US" sz="1000" dirty="0">
                <a:solidFill>
                  <a:schemeClr val="tx2"/>
                </a:solidFill>
              </a:rPr>
              <a:t>Composite monthly premiums: Weighted average of all PEBA health subscribers enrolled in each coverage level</a:t>
            </a:r>
          </a:p>
          <a:p>
            <a:r>
              <a:rPr lang="en-US" sz="1000" baseline="30000" dirty="0">
                <a:solidFill>
                  <a:schemeClr val="tx2"/>
                </a:solidFill>
              </a:rPr>
              <a:t>2</a:t>
            </a:r>
            <a:r>
              <a:rPr lang="en-US" sz="1000" dirty="0">
                <a:solidFill>
                  <a:schemeClr val="tx2"/>
                </a:solidFill>
              </a:rPr>
              <a:t>South includes Alabama, Arkansas, Florida, Georgia, Kentucky, Louisiana, Mississippi, North Carolina, Oklahoma, South Carolina, Tennessee, Texas, Virginia and West Virginia</a:t>
            </a:r>
          </a:p>
          <a:p>
            <a:endParaRPr lang="en-US" sz="1000" dirty="0">
              <a:solidFill>
                <a:schemeClr val="tx2"/>
              </a:solidFill>
            </a:endParaRPr>
          </a:p>
          <a:p>
            <a:r>
              <a:rPr lang="en-US" sz="1000" dirty="0">
                <a:solidFill>
                  <a:schemeClr val="tx2"/>
                </a:solidFill>
              </a:rPr>
              <a:t>Data from the </a:t>
            </a:r>
            <a:r>
              <a:rPr lang="en-US" sz="1000" i="1" dirty="0">
                <a:solidFill>
                  <a:schemeClr val="tx2"/>
                </a:solidFill>
              </a:rPr>
              <a:t>PEBA 50-State Survey of State Employee Health Plans</a:t>
            </a:r>
          </a:p>
        </p:txBody>
      </p:sp>
    </p:spTree>
    <p:extLst>
      <p:ext uri="{BB962C8B-B14F-4D97-AF65-F5344CB8AC3E}">
        <p14:creationId xmlns:p14="http://schemas.microsoft.com/office/powerpoint/2010/main" val="3871592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0F81D-5815-42DE-ADBF-345082DCC852}"/>
              </a:ext>
            </a:extLst>
          </p:cNvPr>
          <p:cNvSpPr>
            <a:spLocks noGrp="1"/>
          </p:cNvSpPr>
          <p:nvPr>
            <p:ph type="title"/>
          </p:nvPr>
        </p:nvSpPr>
        <p:spPr/>
        <p:txBody>
          <a:bodyPr/>
          <a:lstStyle/>
          <a:p>
            <a:r>
              <a:rPr lang="en-US" dirty="0"/>
              <a:t>Retirement</a:t>
            </a:r>
          </a:p>
        </p:txBody>
      </p:sp>
      <p:sp>
        <p:nvSpPr>
          <p:cNvPr id="3" name="Slide Number Placeholder 2">
            <a:extLst>
              <a:ext uri="{FF2B5EF4-FFF2-40B4-BE49-F238E27FC236}">
                <a16:creationId xmlns:a16="http://schemas.microsoft.com/office/drawing/2014/main" id="{71D3A3EC-F5E9-4C6A-8F49-204722A5B9CB}"/>
              </a:ext>
            </a:extLst>
          </p:cNvPr>
          <p:cNvSpPr>
            <a:spLocks noGrp="1"/>
          </p:cNvSpPr>
          <p:nvPr>
            <p:ph type="sldNum" sz="quarter" idx="12"/>
          </p:nvPr>
        </p:nvSpPr>
        <p:spPr/>
        <p:txBody>
          <a:bodyPr/>
          <a:lstStyle/>
          <a:p>
            <a:fld id="{28024367-D536-4F59-B2ED-0E7825EDA9AF}" type="slidenum">
              <a:rPr lang="en-US" smtClean="0"/>
              <a:pPr/>
              <a:t>8</a:t>
            </a:fld>
            <a:endParaRPr lang="en-US" dirty="0"/>
          </a:p>
        </p:txBody>
      </p:sp>
      <p:sp>
        <p:nvSpPr>
          <p:cNvPr id="4" name="Subtitle 3">
            <a:extLst>
              <a:ext uri="{FF2B5EF4-FFF2-40B4-BE49-F238E27FC236}">
                <a16:creationId xmlns:a16="http://schemas.microsoft.com/office/drawing/2014/main" id="{B5C413B2-C5A2-4DA9-BE2B-88C7318C2408}"/>
              </a:ext>
            </a:extLst>
          </p:cNvPr>
          <p:cNvSpPr>
            <a:spLocks noGrp="1"/>
          </p:cNvSpPr>
          <p:nvPr>
            <p:ph type="subTitle" idx="13"/>
          </p:nvPr>
        </p:nvSpPr>
        <p:spPr/>
        <p:txBody>
          <a:bodyPr/>
          <a:lstStyle/>
          <a:p>
            <a:endParaRPr lang="en-US"/>
          </a:p>
        </p:txBody>
      </p:sp>
    </p:spTree>
    <p:extLst>
      <p:ext uri="{BB962C8B-B14F-4D97-AF65-F5344CB8AC3E}">
        <p14:creationId xmlns:p14="http://schemas.microsoft.com/office/powerpoint/2010/main" val="4082950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E2E80F9-E690-455B-8D42-A3B68520D687}"/>
              </a:ext>
            </a:extLst>
          </p:cNvPr>
          <p:cNvSpPr>
            <a:spLocks noGrp="1"/>
          </p:cNvSpPr>
          <p:nvPr>
            <p:ph type="title"/>
          </p:nvPr>
        </p:nvSpPr>
        <p:spPr/>
        <p:txBody>
          <a:bodyPr/>
          <a:lstStyle/>
          <a:p>
            <a:r>
              <a:rPr lang="en-US" dirty="0"/>
              <a:t>Membership as of July 1, 2022</a:t>
            </a:r>
          </a:p>
        </p:txBody>
      </p:sp>
      <p:graphicFrame>
        <p:nvGraphicFramePr>
          <p:cNvPr id="12" name="Content Placeholder 11">
            <a:extLst>
              <a:ext uri="{FF2B5EF4-FFF2-40B4-BE49-F238E27FC236}">
                <a16:creationId xmlns:a16="http://schemas.microsoft.com/office/drawing/2014/main" id="{101DE471-8AB7-476B-84AE-B68BE7B6A2C9}"/>
              </a:ext>
            </a:extLst>
          </p:cNvPr>
          <p:cNvGraphicFramePr>
            <a:graphicFrameLocks noGrp="1"/>
          </p:cNvGraphicFramePr>
          <p:nvPr>
            <p:ph idx="1"/>
            <p:extLst>
              <p:ext uri="{D42A27DB-BD31-4B8C-83A1-F6EECF244321}">
                <p14:modId xmlns:p14="http://schemas.microsoft.com/office/powerpoint/2010/main" val="4084189582"/>
              </p:ext>
            </p:extLst>
          </p:nvPr>
        </p:nvGraphicFramePr>
        <p:xfrm>
          <a:off x="457200" y="1262063"/>
          <a:ext cx="82296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BAF5FC6B-83A8-443E-9329-6E38A73EDD3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8024367-D536-4F59-B2ED-0E7825EDA9AF}" type="slidenum">
              <a:rPr kumimoji="0" lang="en-US" sz="1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Times New Roman" panose="02020603050405020304"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endParaRPr>
          </a:p>
        </p:txBody>
      </p:sp>
      <p:sp>
        <p:nvSpPr>
          <p:cNvPr id="14" name="Oval 13">
            <a:extLst>
              <a:ext uri="{FF2B5EF4-FFF2-40B4-BE49-F238E27FC236}">
                <a16:creationId xmlns:a16="http://schemas.microsoft.com/office/drawing/2014/main" id="{0F2E6D12-E953-49AF-ACCD-D29D2A571AEF}"/>
              </a:ext>
            </a:extLst>
          </p:cNvPr>
          <p:cNvSpPr>
            <a:spLocks noChangeAspect="1"/>
          </p:cNvSpPr>
          <p:nvPr/>
        </p:nvSpPr>
        <p:spPr>
          <a:xfrm>
            <a:off x="2606040" y="1886738"/>
            <a:ext cx="3931920" cy="3931920"/>
          </a:xfrm>
          <a:prstGeom prst="ellipse">
            <a:avLst/>
          </a:prstGeom>
          <a:no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Content Placeholder 5">
            <a:extLst>
              <a:ext uri="{FF2B5EF4-FFF2-40B4-BE49-F238E27FC236}">
                <a16:creationId xmlns:a16="http://schemas.microsoft.com/office/drawing/2014/main" id="{9199F5E5-A200-4E47-86B4-078C6251BD68}"/>
              </a:ext>
            </a:extLst>
          </p:cNvPr>
          <p:cNvSpPr txBox="1">
            <a:spLocks/>
          </p:cNvSpPr>
          <p:nvPr/>
        </p:nvSpPr>
        <p:spPr>
          <a:xfrm>
            <a:off x="5577604" y="5542216"/>
            <a:ext cx="2034775" cy="749047"/>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1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1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1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100" b="1" i="0" u="none" strike="noStrike" kern="1200" cap="none" spc="0" normalizeH="0" baseline="0" noProof="0" dirty="0">
                <a:ln>
                  <a:noFill/>
                </a:ln>
                <a:solidFill>
                  <a:srgbClr val="568EC1"/>
                </a:solidFill>
                <a:effectLst/>
                <a:uLnTx/>
                <a:uFillTx/>
                <a:latin typeface="Calibri" panose="020F0502020204030204"/>
                <a:ea typeface="+mn-ea"/>
                <a:cs typeface="+mn-cs"/>
              </a:rPr>
              <a:t>Inactive members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B2B2B2">
                    <a:lumMod val="10000"/>
                  </a:srgbClr>
                </a:solidFill>
                <a:effectLst/>
                <a:uLnTx/>
                <a:uFillTx/>
                <a:latin typeface="Calibri" panose="020F0502020204030204"/>
                <a:ea typeface="+mn-ea"/>
                <a:cs typeface="+mn-cs"/>
              </a:rPr>
              <a:t>239,252</a:t>
            </a:r>
          </a:p>
        </p:txBody>
      </p:sp>
      <p:sp>
        <p:nvSpPr>
          <p:cNvPr id="16" name="Content Placeholder 5">
            <a:extLst>
              <a:ext uri="{FF2B5EF4-FFF2-40B4-BE49-F238E27FC236}">
                <a16:creationId xmlns:a16="http://schemas.microsoft.com/office/drawing/2014/main" id="{3171B614-438C-471D-92A1-41AF223B81B3}"/>
              </a:ext>
            </a:extLst>
          </p:cNvPr>
          <p:cNvSpPr txBox="1">
            <a:spLocks/>
          </p:cNvSpPr>
          <p:nvPr/>
        </p:nvSpPr>
        <p:spPr>
          <a:xfrm>
            <a:off x="1186822" y="2279700"/>
            <a:ext cx="1785321" cy="7633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1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1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1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1260A7"/>
                </a:solidFill>
                <a:effectLst/>
                <a:uLnTx/>
                <a:uFillTx/>
                <a:latin typeface="Calibri" panose="020F0502020204030204"/>
                <a:ea typeface="+mn-ea"/>
                <a:cs typeface="+mn-cs"/>
              </a:rPr>
              <a:t>Active members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B2B2B2">
                    <a:lumMod val="10000"/>
                  </a:srgbClr>
                </a:solidFill>
                <a:effectLst/>
                <a:uLnTx/>
                <a:uFillTx/>
                <a:latin typeface="Calibri" panose="020F0502020204030204"/>
                <a:ea typeface="+mn-ea"/>
                <a:cs typeface="+mn-cs"/>
              </a:rPr>
              <a:t>239,859</a:t>
            </a:r>
          </a:p>
        </p:txBody>
      </p:sp>
      <p:sp>
        <p:nvSpPr>
          <p:cNvPr id="17" name="Content Placeholder 5">
            <a:extLst>
              <a:ext uri="{FF2B5EF4-FFF2-40B4-BE49-F238E27FC236}">
                <a16:creationId xmlns:a16="http://schemas.microsoft.com/office/drawing/2014/main" id="{0950C924-C0AE-435C-A885-A33706B610A4}"/>
              </a:ext>
            </a:extLst>
          </p:cNvPr>
          <p:cNvSpPr txBox="1">
            <a:spLocks/>
          </p:cNvSpPr>
          <p:nvPr/>
        </p:nvSpPr>
        <p:spPr>
          <a:xfrm>
            <a:off x="6518087" y="2555123"/>
            <a:ext cx="2625913" cy="9759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1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1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1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063A68"/>
                </a:solidFill>
                <a:effectLst/>
                <a:uLnTx/>
                <a:uFillTx/>
                <a:latin typeface="Calibri" panose="020F0502020204030204"/>
                <a:ea typeface="+mn-ea"/>
                <a:cs typeface="+mn-cs"/>
              </a:rPr>
              <a:t>Retirees and </a:t>
            </a:r>
            <a:br>
              <a:rPr kumimoji="0" lang="en-US" sz="1800" b="1" i="0" u="none" strike="noStrike" kern="1200" cap="none" spc="0" normalizeH="0" baseline="0" noProof="0" dirty="0">
                <a:ln>
                  <a:noFill/>
                </a:ln>
                <a:solidFill>
                  <a:srgbClr val="063A68"/>
                </a:solidFill>
                <a:effectLst/>
                <a:uLnTx/>
                <a:uFillTx/>
                <a:latin typeface="Calibri" panose="020F0502020204030204"/>
                <a:ea typeface="+mn-ea"/>
                <a:cs typeface="+mn-cs"/>
              </a:rPr>
            </a:br>
            <a:r>
              <a:rPr kumimoji="0" lang="en-US" sz="1800" b="1" i="0" u="none" strike="noStrike" kern="1200" cap="none" spc="0" normalizeH="0" baseline="0" noProof="0" dirty="0">
                <a:ln>
                  <a:noFill/>
                </a:ln>
                <a:solidFill>
                  <a:srgbClr val="063A68"/>
                </a:solidFill>
                <a:effectLst/>
                <a:uLnTx/>
                <a:uFillTx/>
                <a:latin typeface="Calibri" panose="020F0502020204030204"/>
                <a:ea typeface="+mn-ea"/>
                <a:cs typeface="+mn-cs"/>
              </a:rPr>
              <a:t>beneficiaries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B2B2B2">
                    <a:lumMod val="10000"/>
                  </a:srgbClr>
                </a:solidFill>
                <a:effectLst/>
                <a:uLnTx/>
                <a:uFillTx/>
                <a:latin typeface="Calibri" panose="020F0502020204030204"/>
                <a:ea typeface="+mn-ea"/>
                <a:cs typeface="+mn-cs"/>
              </a:rPr>
              <a:t>177,354</a:t>
            </a:r>
          </a:p>
        </p:txBody>
      </p:sp>
      <p:sp>
        <p:nvSpPr>
          <p:cNvPr id="2" name="Rectangle 1">
            <a:extLst>
              <a:ext uri="{FF2B5EF4-FFF2-40B4-BE49-F238E27FC236}">
                <a16:creationId xmlns:a16="http://schemas.microsoft.com/office/drawing/2014/main" id="{6F49E9A6-0C77-4FEB-ABA0-C3DCC84B8D3C}"/>
              </a:ext>
            </a:extLst>
          </p:cNvPr>
          <p:cNvSpPr/>
          <p:nvPr/>
        </p:nvSpPr>
        <p:spPr>
          <a:xfrm>
            <a:off x="457198" y="1262063"/>
            <a:ext cx="3433020"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srgbClr val="1260A7">
                    <a:lumMod val="65000"/>
                    <a:lumOff val="35000"/>
                  </a:srgbClr>
                </a:solidFill>
                <a:latin typeface="+mn-lt"/>
                <a:ea typeface="+mn-ea"/>
                <a:cs typeface="+mn-cs"/>
              </a:defRPr>
            </a:pPr>
            <a:r>
              <a:rPr kumimoji="0" lang="en-US" sz="1000" b="1" i="0" u="none" strike="noStrike" kern="1200" cap="none" spc="0" normalizeH="0" baseline="0" noProof="0" dirty="0">
                <a:ln>
                  <a:noFill/>
                </a:ln>
                <a:solidFill>
                  <a:srgbClr val="063A68"/>
                </a:solidFill>
                <a:effectLst/>
                <a:uLnTx/>
                <a:uFillTx/>
                <a:latin typeface="Calibri" panose="020F0502020204030204"/>
                <a:ea typeface="+mn-ea"/>
                <a:cs typeface="+mn-cs"/>
              </a:rPr>
              <a:t>Includes SCRS, PORS, GARS, JSRS and SCNG</a:t>
            </a:r>
            <a:endParaRPr kumimoji="0" lang="en-US" sz="1000" b="0" i="0" u="none" strike="noStrike" kern="1200" cap="none" spc="0" normalizeH="0" baseline="0" noProof="0" dirty="0">
              <a:ln>
                <a:noFill/>
              </a:ln>
              <a:solidFill>
                <a:srgbClr val="063A68"/>
              </a:solidFill>
              <a:effectLst/>
              <a:uLnTx/>
              <a:uFillTx/>
              <a:latin typeface="Calibri" panose="020F0502020204030204"/>
              <a:ea typeface="+mn-ea"/>
              <a:cs typeface="+mn-cs"/>
            </a:endParaRPr>
          </a:p>
        </p:txBody>
      </p:sp>
      <p:sp>
        <p:nvSpPr>
          <p:cNvPr id="10" name="Content Placeholder 5">
            <a:extLst>
              <a:ext uri="{FF2B5EF4-FFF2-40B4-BE49-F238E27FC236}">
                <a16:creationId xmlns:a16="http://schemas.microsoft.com/office/drawing/2014/main" id="{B5FD0388-0064-4858-BE93-34B966A5B778}"/>
              </a:ext>
            </a:extLst>
          </p:cNvPr>
          <p:cNvSpPr txBox="1">
            <a:spLocks/>
          </p:cNvSpPr>
          <p:nvPr/>
        </p:nvSpPr>
        <p:spPr>
          <a:xfrm>
            <a:off x="3582237" y="3478984"/>
            <a:ext cx="1979525" cy="93198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1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1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1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a:ln>
                  <a:noFill/>
                </a:ln>
                <a:solidFill>
                  <a:srgbClr val="B2B2B2"/>
                </a:solidFill>
                <a:effectLst/>
                <a:uLnTx/>
                <a:uFillTx/>
                <a:latin typeface="Calibri" panose="020F0502020204030204"/>
                <a:ea typeface="+mn-ea"/>
                <a:cs typeface="+mn-cs"/>
              </a:rPr>
              <a:t>656,465</a:t>
            </a:r>
          </a:p>
        </p:txBody>
      </p:sp>
    </p:spTree>
    <p:extLst>
      <p:ext uri="{BB962C8B-B14F-4D97-AF65-F5344CB8AC3E}">
        <p14:creationId xmlns:p14="http://schemas.microsoft.com/office/powerpoint/2010/main" val="2569883358"/>
      </p:ext>
    </p:extLst>
  </p:cSld>
  <p:clrMapOvr>
    <a:masterClrMapping/>
  </p:clrMapOvr>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A4DA7255B28B4694770A53A5539B38" ma:contentTypeVersion="15" ma:contentTypeDescription="Create a new document." ma:contentTypeScope="" ma:versionID="720578cdfcf757c0a2c371d28aab8490">
  <xsd:schema xmlns:xsd="http://www.w3.org/2001/XMLSchema" xmlns:xs="http://www.w3.org/2001/XMLSchema" xmlns:p="http://schemas.microsoft.com/office/2006/metadata/properties" xmlns:ns2="1e06914f-44e5-4d7d-a5ff-3a28c6f4b369" xmlns:ns3="dad4a9f3-2e1e-4919-874f-bf91ce1ba52a" targetNamespace="http://schemas.microsoft.com/office/2006/metadata/properties" ma:root="true" ma:fieldsID="ba09f7618c1182119e3536bf1a4d8bda" ns2:_="" ns3:_="">
    <xsd:import namespace="1e06914f-44e5-4d7d-a5ff-3a28c6f4b369"/>
    <xsd:import namespace="dad4a9f3-2e1e-4919-874f-bf91ce1ba52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06914f-44e5-4d7d-a5ff-3a28c6f4b3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cbd9582-b7ae-4246-a421-b670bf081450"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ad4a9f3-2e1e-4919-874f-bf91ce1ba52a"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a88b5c4-dc14-4933-8131-4df58965bb75}" ma:internalName="TaxCatchAll" ma:showField="CatchAllData" ma:web="dad4a9f3-2e1e-4919-874f-bf91ce1ba52a">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e06914f-44e5-4d7d-a5ff-3a28c6f4b369">
      <Terms xmlns="http://schemas.microsoft.com/office/infopath/2007/PartnerControls"/>
    </lcf76f155ced4ddcb4097134ff3c332f>
    <TaxCatchAll xmlns="dad4a9f3-2e1e-4919-874f-bf91ce1ba52a" xsi:nil="true"/>
  </documentManagement>
</p:properties>
</file>

<file path=customXml/itemProps1.xml><?xml version="1.0" encoding="utf-8"?>
<ds:datastoreItem xmlns:ds="http://schemas.openxmlformats.org/officeDocument/2006/customXml" ds:itemID="{9894B0B0-902F-4B86-82DD-A749D4321A7D}"/>
</file>

<file path=customXml/itemProps2.xml><?xml version="1.0" encoding="utf-8"?>
<ds:datastoreItem xmlns:ds="http://schemas.openxmlformats.org/officeDocument/2006/customXml" ds:itemID="{944D7D2C-ED25-418E-8A16-122264B4CB9E}"/>
</file>

<file path=customXml/itemProps3.xml><?xml version="1.0" encoding="utf-8"?>
<ds:datastoreItem xmlns:ds="http://schemas.openxmlformats.org/officeDocument/2006/customXml" ds:itemID="{7DB53A25-46A8-4A9F-9B51-1D72B78774A5}"/>
</file>

<file path=docProps/app.xml><?xml version="1.0" encoding="utf-8"?>
<Properties xmlns="http://schemas.openxmlformats.org/officeDocument/2006/extended-properties" xmlns:vt="http://schemas.openxmlformats.org/officeDocument/2006/docPropsVTypes">
  <Template>Presentation</Template>
  <TotalTime>711</TotalTime>
  <Words>2384</Words>
  <Application>Microsoft Macintosh PowerPoint</Application>
  <PresentationFormat>On-screen Show (4:3)</PresentationFormat>
  <Paragraphs>483</Paragraphs>
  <Slides>29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Calibri Light</vt:lpstr>
      <vt:lpstr>Fira Sans Extra Condensed</vt:lpstr>
      <vt:lpstr>Open Sans</vt:lpstr>
      <vt:lpstr>Times New Roman</vt:lpstr>
      <vt:lpstr>Tw Cen MT Condensed</vt:lpstr>
      <vt:lpstr>Office Theme</vt:lpstr>
      <vt:lpstr>Insurance and retirement benefits update</vt:lpstr>
      <vt:lpstr>Insurance</vt:lpstr>
      <vt:lpstr>State Health Plan enrollment as of January 2023</vt:lpstr>
      <vt:lpstr>2023 State Health Plan</vt:lpstr>
      <vt:lpstr>Historical State Health Plan increases and funding</vt:lpstr>
      <vt:lpstr>Patient cost share increases effective January 1</vt:lpstr>
      <vt:lpstr>2023 Composite monthly premiums1</vt:lpstr>
      <vt:lpstr>Retirement</vt:lpstr>
      <vt:lpstr>Membership as of July 1, 2022</vt:lpstr>
      <vt:lpstr>Past pension reform</vt:lpstr>
      <vt:lpstr>SCRS contribution schedule set by Retirement System Funding and Administration Act of 2017</vt:lpstr>
      <vt:lpstr>PORS contribution schedule set by Retirement System Funding and Administration Act of 2017</vt:lpstr>
      <vt:lpstr>Effects of 2017 legislation on SCRS</vt:lpstr>
      <vt:lpstr>Effects of 2017 legislation on PORS</vt:lpstr>
      <vt:lpstr>Contributions effective July 1, 2022</vt:lpstr>
      <vt:lpstr>Service retirement earnings limitation</vt:lpstr>
      <vt:lpstr>Earnings limitation</vt:lpstr>
      <vt:lpstr>What is the earnings limitation?</vt:lpstr>
      <vt:lpstr>What is the earnings limitation?</vt:lpstr>
      <vt:lpstr>Service retirement earnings limitation exceptions</vt:lpstr>
      <vt:lpstr>Service retirement earnings limitation exceptions </vt:lpstr>
      <vt:lpstr>New earnings limitation exception for FY 2023 by proviso</vt:lpstr>
      <vt:lpstr>$10,000 earnings limitation example</vt:lpstr>
      <vt:lpstr>$10,000 earnings limitation example</vt:lpstr>
      <vt:lpstr>Other return-to-work considerations</vt:lpstr>
      <vt:lpstr>Cost-of-living adjustments</vt:lpstr>
      <vt:lpstr>Cost-of-living adjustments (COLAs)</vt:lpstr>
      <vt:lpstr>Other benefits</vt:lpstr>
      <vt:lpstr>PowerPoint Presentation</vt:lpstr>
    </vt:vector>
  </TitlesOfParts>
  <Company>PEBA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 2022 budget request</dc:title>
  <dc:creator>Heather H. Young</dc:creator>
  <cp:lastModifiedBy>Microsoft Office User</cp:lastModifiedBy>
  <cp:revision>38</cp:revision>
  <cp:lastPrinted>2019-12-11T18:59:44Z</cp:lastPrinted>
  <dcterms:created xsi:type="dcterms:W3CDTF">2020-06-10T17:49:50Z</dcterms:created>
  <dcterms:modified xsi:type="dcterms:W3CDTF">2023-01-18T18:38:45Z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0x01010051A4DA7255B28B4694770A53A5539B38</vt:lpwstr>
  </property>
</Properties>
</file>