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</p:sldMasterIdLst>
  <p:notesMasterIdLst>
    <p:notesMasterId r:id="rId23"/>
  </p:notesMasterIdLst>
  <p:sldIdLst>
    <p:sldId id="508" r:id="rId3"/>
    <p:sldId id="470" r:id="rId4"/>
    <p:sldId id="515" r:id="rId5"/>
    <p:sldId id="509" r:id="rId6"/>
    <p:sldId id="510" r:id="rId7"/>
    <p:sldId id="499" r:id="rId8"/>
    <p:sldId id="480" r:id="rId9"/>
    <p:sldId id="511" r:id="rId10"/>
    <p:sldId id="512" r:id="rId11"/>
    <p:sldId id="493" r:id="rId12"/>
    <p:sldId id="522" r:id="rId13"/>
    <p:sldId id="513" r:id="rId14"/>
    <p:sldId id="516" r:id="rId15"/>
    <p:sldId id="517" r:id="rId16"/>
    <p:sldId id="523" r:id="rId17"/>
    <p:sldId id="524" r:id="rId18"/>
    <p:sldId id="519" r:id="rId19"/>
    <p:sldId id="520" r:id="rId20"/>
    <p:sldId id="521" r:id="rId21"/>
    <p:sldId id="525" r:id="rId22"/>
  </p:sldIdLst>
  <p:sldSz cx="9144000" cy="5143500" type="screen16x9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eech, Ted" initials="CT" lastIdx="4" clrIdx="0">
    <p:extLst>
      <p:ext uri="{19B8F6BF-5375-455C-9EA6-DF929625EA0E}">
        <p15:presenceInfo xmlns:p15="http://schemas.microsoft.com/office/powerpoint/2012/main" userId="S-1-5-21-2131832153-620773282-2133884337-875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6CD9"/>
    <a:srgbClr val="2031D0"/>
    <a:srgbClr val="FF66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24" autoAdjust="0"/>
  </p:normalViewPr>
  <p:slideViewPr>
    <p:cSldViewPr showGuides="1">
      <p:cViewPr varScale="1">
        <p:scale>
          <a:sx n="128" d="100"/>
          <a:sy n="128" d="100"/>
        </p:scale>
        <p:origin x="105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1375335827768023E-3"/>
          <c:y val="7.2008497286423112E-2"/>
          <c:w val="0.979903259128028"/>
          <c:h val="0.69581778875385647"/>
        </c:manualLayout>
      </c:layout>
      <c:area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52484352"/>
        <c:axId val="52367360"/>
      </c:areaChart>
      <c:catAx>
        <c:axId val="52484352"/>
        <c:scaling>
          <c:orientation val="minMax"/>
        </c:scaling>
        <c:delete val="1"/>
        <c:axPos val="b"/>
        <c:numFmt formatCode="[$-409]mmm\-yy;@" sourceLinked="1"/>
        <c:majorTickMark val="none"/>
        <c:minorTickMark val="out"/>
        <c:tickLblPos val="nextTo"/>
        <c:crossAx val="52367360"/>
        <c:crosses val="autoZero"/>
        <c:auto val="1"/>
        <c:lblAlgn val="ctr"/>
        <c:lblOffset val="100"/>
        <c:tickLblSkip val="3"/>
        <c:noMultiLvlLbl val="1"/>
      </c:catAx>
      <c:valAx>
        <c:axId val="52367360"/>
        <c:scaling>
          <c:orientation val="minMax"/>
          <c:min val="0"/>
        </c:scaling>
        <c:delete val="1"/>
        <c:axPos val="l"/>
        <c:numFmt formatCode="&quot;$&quot;#,##0" sourceLinked="0"/>
        <c:majorTickMark val="none"/>
        <c:minorTickMark val="none"/>
        <c:tickLblPos val="nextTo"/>
        <c:crossAx val="52484352"/>
        <c:crosses val="autoZero"/>
        <c:crossBetween val="midCat"/>
        <c:majorUnit val="200000000"/>
        <c:dispUnits>
          <c:builtInUnit val="millions"/>
          <c:dispUnitsLbl>
            <c:layout/>
            <c:txPr>
              <a:bodyPr/>
              <a:lstStyle/>
              <a:p>
                <a:pPr>
                  <a:defRPr sz="1050"/>
                </a:pPr>
                <a:endParaRPr lang="en-US"/>
              </a:p>
            </c:txPr>
          </c:dispUnitsLbl>
        </c:dispUnits>
      </c:valAx>
      <c:spPr>
        <a:ln>
          <a:noFill/>
        </a:ln>
      </c:spPr>
    </c:plotArea>
    <c:plotVisOnly val="1"/>
    <c:dispBlanksAs val="zero"/>
    <c:showDLblsOverMax val="0"/>
  </c:chart>
  <c:spPr>
    <a:ln>
      <a:noFill/>
    </a:ln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044196691279623E-2"/>
          <c:y val="9.1846710770596945E-2"/>
          <c:w val="0.93452737214204495"/>
          <c:h val="0.82111282966850496"/>
        </c:manualLayout>
      </c:layout>
      <c:areaChart>
        <c:grouping val="standard"/>
        <c:varyColors val="0"/>
        <c:ser>
          <c:idx val="0"/>
          <c:order val="0"/>
          <c:tx>
            <c:strRef>
              <c:f>'Pivot Chart All'!$B$1</c:f>
              <c:strCache>
                <c:ptCount val="1"/>
                <c:pt idx="0">
                  <c:v>Under Contract</c:v>
                </c:pt>
              </c:strCache>
            </c:strRef>
          </c:tx>
          <c:spPr>
            <a:gradFill flip="none" rotWithShape="1">
              <a:gsLst>
                <a:gs pos="0">
                  <a:srgbClr val="003CB4">
                    <a:shade val="30000"/>
                    <a:satMod val="115000"/>
                  </a:srgbClr>
                </a:gs>
                <a:gs pos="50000">
                  <a:srgbClr val="003CB4">
                    <a:shade val="67500"/>
                    <a:satMod val="115000"/>
                  </a:srgbClr>
                </a:gs>
                <a:gs pos="100000">
                  <a:srgbClr val="003CB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c:spPr>
          <c:cat>
            <c:numRef>
              <c:f>'Pivot Chart All'!$A$8:$A$164</c:f>
              <c:numCache>
                <c:formatCode>[$-409]mmm\-yy;@</c:formatCode>
                <c:ptCount val="157"/>
                <c:pt idx="0">
                  <c:v>39904</c:v>
                </c:pt>
                <c:pt idx="1">
                  <c:v>39934</c:v>
                </c:pt>
                <c:pt idx="2">
                  <c:v>39965</c:v>
                </c:pt>
                <c:pt idx="3">
                  <c:v>39995</c:v>
                </c:pt>
                <c:pt idx="4">
                  <c:v>40026</c:v>
                </c:pt>
                <c:pt idx="5">
                  <c:v>40057</c:v>
                </c:pt>
                <c:pt idx="6">
                  <c:v>40087</c:v>
                </c:pt>
                <c:pt idx="7">
                  <c:v>40118</c:v>
                </c:pt>
                <c:pt idx="8">
                  <c:v>40148</c:v>
                </c:pt>
                <c:pt idx="9">
                  <c:v>40179</c:v>
                </c:pt>
                <c:pt idx="10">
                  <c:v>40210</c:v>
                </c:pt>
                <c:pt idx="11">
                  <c:v>40238</c:v>
                </c:pt>
                <c:pt idx="12">
                  <c:v>40269</c:v>
                </c:pt>
                <c:pt idx="13">
                  <c:v>40299</c:v>
                </c:pt>
                <c:pt idx="14">
                  <c:v>40330</c:v>
                </c:pt>
                <c:pt idx="15">
                  <c:v>40360</c:v>
                </c:pt>
                <c:pt idx="16">
                  <c:v>40391</c:v>
                </c:pt>
                <c:pt idx="17">
                  <c:v>40422</c:v>
                </c:pt>
                <c:pt idx="18">
                  <c:v>40452</c:v>
                </c:pt>
                <c:pt idx="19">
                  <c:v>40483</c:v>
                </c:pt>
                <c:pt idx="20">
                  <c:v>40513</c:v>
                </c:pt>
                <c:pt idx="21">
                  <c:v>40544</c:v>
                </c:pt>
                <c:pt idx="22">
                  <c:v>40575</c:v>
                </c:pt>
                <c:pt idx="23">
                  <c:v>40603</c:v>
                </c:pt>
                <c:pt idx="24">
                  <c:v>40634</c:v>
                </c:pt>
                <c:pt idx="25">
                  <c:v>40664</c:v>
                </c:pt>
                <c:pt idx="26">
                  <c:v>40695</c:v>
                </c:pt>
                <c:pt idx="27">
                  <c:v>40725</c:v>
                </c:pt>
                <c:pt idx="28">
                  <c:v>40756</c:v>
                </c:pt>
                <c:pt idx="29">
                  <c:v>40787</c:v>
                </c:pt>
                <c:pt idx="30">
                  <c:v>40817</c:v>
                </c:pt>
                <c:pt idx="31">
                  <c:v>40848</c:v>
                </c:pt>
                <c:pt idx="32">
                  <c:v>40878</c:v>
                </c:pt>
                <c:pt idx="33">
                  <c:v>40909</c:v>
                </c:pt>
                <c:pt idx="34">
                  <c:v>40940</c:v>
                </c:pt>
                <c:pt idx="35">
                  <c:v>40969</c:v>
                </c:pt>
                <c:pt idx="36">
                  <c:v>41000</c:v>
                </c:pt>
                <c:pt idx="37">
                  <c:v>41030</c:v>
                </c:pt>
                <c:pt idx="38">
                  <c:v>41061</c:v>
                </c:pt>
                <c:pt idx="39">
                  <c:v>41091</c:v>
                </c:pt>
                <c:pt idx="40">
                  <c:v>41122</c:v>
                </c:pt>
                <c:pt idx="41">
                  <c:v>41153</c:v>
                </c:pt>
                <c:pt idx="42">
                  <c:v>41183</c:v>
                </c:pt>
                <c:pt idx="43">
                  <c:v>41214</c:v>
                </c:pt>
                <c:pt idx="44">
                  <c:v>41244</c:v>
                </c:pt>
                <c:pt idx="45">
                  <c:v>41275</c:v>
                </c:pt>
                <c:pt idx="46">
                  <c:v>41306</c:v>
                </c:pt>
                <c:pt idx="47">
                  <c:v>41334</c:v>
                </c:pt>
                <c:pt idx="48">
                  <c:v>41365</c:v>
                </c:pt>
                <c:pt idx="49">
                  <c:v>41395</c:v>
                </c:pt>
                <c:pt idx="50">
                  <c:v>41426</c:v>
                </c:pt>
                <c:pt idx="51">
                  <c:v>41456</c:v>
                </c:pt>
                <c:pt idx="52">
                  <c:v>41487</c:v>
                </c:pt>
                <c:pt idx="53">
                  <c:v>41518</c:v>
                </c:pt>
                <c:pt idx="54">
                  <c:v>41548</c:v>
                </c:pt>
                <c:pt idx="55">
                  <c:v>41579</c:v>
                </c:pt>
                <c:pt idx="56">
                  <c:v>41609</c:v>
                </c:pt>
                <c:pt idx="57">
                  <c:v>41640</c:v>
                </c:pt>
                <c:pt idx="58">
                  <c:v>41671</c:v>
                </c:pt>
                <c:pt idx="59">
                  <c:v>41699</c:v>
                </c:pt>
                <c:pt idx="60">
                  <c:v>41730</c:v>
                </c:pt>
                <c:pt idx="61">
                  <c:v>41760</c:v>
                </c:pt>
                <c:pt idx="62">
                  <c:v>41791</c:v>
                </c:pt>
                <c:pt idx="63">
                  <c:v>41821</c:v>
                </c:pt>
                <c:pt idx="64">
                  <c:v>41852</c:v>
                </c:pt>
                <c:pt idx="65">
                  <c:v>41883</c:v>
                </c:pt>
                <c:pt idx="66">
                  <c:v>41913</c:v>
                </c:pt>
                <c:pt idx="67">
                  <c:v>41944</c:v>
                </c:pt>
                <c:pt idx="68">
                  <c:v>41974</c:v>
                </c:pt>
                <c:pt idx="69">
                  <c:v>42005</c:v>
                </c:pt>
                <c:pt idx="70">
                  <c:v>42036</c:v>
                </c:pt>
                <c:pt idx="71">
                  <c:v>42064</c:v>
                </c:pt>
                <c:pt idx="72">
                  <c:v>42095</c:v>
                </c:pt>
                <c:pt idx="73">
                  <c:v>42125</c:v>
                </c:pt>
                <c:pt idx="74">
                  <c:v>42156</c:v>
                </c:pt>
                <c:pt idx="75">
                  <c:v>42186</c:v>
                </c:pt>
                <c:pt idx="76">
                  <c:v>42217</c:v>
                </c:pt>
                <c:pt idx="77">
                  <c:v>42248</c:v>
                </c:pt>
                <c:pt idx="78">
                  <c:v>42278</c:v>
                </c:pt>
                <c:pt idx="79">
                  <c:v>42309</c:v>
                </c:pt>
                <c:pt idx="80">
                  <c:v>42339</c:v>
                </c:pt>
                <c:pt idx="81">
                  <c:v>42370</c:v>
                </c:pt>
                <c:pt idx="82">
                  <c:v>42401</c:v>
                </c:pt>
                <c:pt idx="83">
                  <c:v>42430</c:v>
                </c:pt>
                <c:pt idx="84">
                  <c:v>42461</c:v>
                </c:pt>
                <c:pt idx="85">
                  <c:v>42491</c:v>
                </c:pt>
                <c:pt idx="86">
                  <c:v>42522</c:v>
                </c:pt>
                <c:pt idx="87">
                  <c:v>42552</c:v>
                </c:pt>
                <c:pt idx="88">
                  <c:v>42583</c:v>
                </c:pt>
                <c:pt idx="89">
                  <c:v>42614</c:v>
                </c:pt>
                <c:pt idx="90">
                  <c:v>42644</c:v>
                </c:pt>
                <c:pt idx="91">
                  <c:v>42675</c:v>
                </c:pt>
                <c:pt idx="92">
                  <c:v>42705</c:v>
                </c:pt>
                <c:pt idx="93">
                  <c:v>42736</c:v>
                </c:pt>
                <c:pt idx="94">
                  <c:v>42767</c:v>
                </c:pt>
                <c:pt idx="95">
                  <c:v>42795</c:v>
                </c:pt>
                <c:pt idx="96">
                  <c:v>42826</c:v>
                </c:pt>
                <c:pt idx="97">
                  <c:v>42856</c:v>
                </c:pt>
                <c:pt idx="98">
                  <c:v>42887</c:v>
                </c:pt>
                <c:pt idx="99">
                  <c:v>42917</c:v>
                </c:pt>
                <c:pt idx="100">
                  <c:v>42948</c:v>
                </c:pt>
                <c:pt idx="101">
                  <c:v>42979</c:v>
                </c:pt>
                <c:pt idx="102">
                  <c:v>43009</c:v>
                </c:pt>
                <c:pt idx="103">
                  <c:v>43040</c:v>
                </c:pt>
                <c:pt idx="104">
                  <c:v>43070</c:v>
                </c:pt>
                <c:pt idx="105">
                  <c:v>43101</c:v>
                </c:pt>
                <c:pt idx="106">
                  <c:v>43132</c:v>
                </c:pt>
                <c:pt idx="107">
                  <c:v>43160</c:v>
                </c:pt>
                <c:pt idx="108">
                  <c:v>43191</c:v>
                </c:pt>
                <c:pt idx="109">
                  <c:v>43251</c:v>
                </c:pt>
                <c:pt idx="110">
                  <c:v>43281</c:v>
                </c:pt>
                <c:pt idx="111">
                  <c:v>43311</c:v>
                </c:pt>
                <c:pt idx="112">
                  <c:v>43342</c:v>
                </c:pt>
                <c:pt idx="113">
                  <c:v>43373</c:v>
                </c:pt>
                <c:pt idx="114">
                  <c:v>43404</c:v>
                </c:pt>
                <c:pt idx="115">
                  <c:v>43434</c:v>
                </c:pt>
                <c:pt idx="116">
                  <c:v>43465</c:v>
                </c:pt>
                <c:pt idx="117">
                  <c:v>43496</c:v>
                </c:pt>
                <c:pt idx="118">
                  <c:v>43524</c:v>
                </c:pt>
                <c:pt idx="119">
                  <c:v>43553</c:v>
                </c:pt>
                <c:pt idx="120">
                  <c:v>43585</c:v>
                </c:pt>
                <c:pt idx="121">
                  <c:v>43616</c:v>
                </c:pt>
                <c:pt idx="122">
                  <c:v>43646</c:v>
                </c:pt>
                <c:pt idx="123">
                  <c:v>43677</c:v>
                </c:pt>
                <c:pt idx="124">
                  <c:v>43707</c:v>
                </c:pt>
                <c:pt idx="125">
                  <c:v>43738</c:v>
                </c:pt>
                <c:pt idx="126">
                  <c:v>43769</c:v>
                </c:pt>
                <c:pt idx="127">
                  <c:v>43799</c:v>
                </c:pt>
                <c:pt idx="128">
                  <c:v>43830</c:v>
                </c:pt>
                <c:pt idx="129">
                  <c:v>43861</c:v>
                </c:pt>
                <c:pt idx="130">
                  <c:v>43890</c:v>
                </c:pt>
                <c:pt idx="131">
                  <c:v>43921</c:v>
                </c:pt>
                <c:pt idx="132">
                  <c:v>43951</c:v>
                </c:pt>
                <c:pt idx="133">
                  <c:v>43982</c:v>
                </c:pt>
                <c:pt idx="134">
                  <c:v>44012</c:v>
                </c:pt>
                <c:pt idx="135">
                  <c:v>44043</c:v>
                </c:pt>
                <c:pt idx="136">
                  <c:v>44074</c:v>
                </c:pt>
                <c:pt idx="137">
                  <c:v>44104</c:v>
                </c:pt>
                <c:pt idx="138">
                  <c:v>44135</c:v>
                </c:pt>
                <c:pt idx="139">
                  <c:v>44165</c:v>
                </c:pt>
                <c:pt idx="140">
                  <c:v>44196</c:v>
                </c:pt>
                <c:pt idx="141">
                  <c:v>44227</c:v>
                </c:pt>
                <c:pt idx="142">
                  <c:v>44255</c:v>
                </c:pt>
                <c:pt idx="143">
                  <c:v>44285</c:v>
                </c:pt>
                <c:pt idx="144">
                  <c:v>44316</c:v>
                </c:pt>
                <c:pt idx="145">
                  <c:v>44347</c:v>
                </c:pt>
                <c:pt idx="146" formatCode="m/d/yyyy">
                  <c:v>44348</c:v>
                </c:pt>
                <c:pt idx="147" formatCode="m/d/yyyy">
                  <c:v>44378</c:v>
                </c:pt>
                <c:pt idx="148" formatCode="m/d/yyyy">
                  <c:v>44409</c:v>
                </c:pt>
                <c:pt idx="149" formatCode="m/d/yyyy">
                  <c:v>44440</c:v>
                </c:pt>
                <c:pt idx="150" formatCode="m/d/yyyy">
                  <c:v>44470</c:v>
                </c:pt>
                <c:pt idx="151" formatCode="m/d/yyyy">
                  <c:v>44501</c:v>
                </c:pt>
                <c:pt idx="152" formatCode="m/d/yyyy">
                  <c:v>44531</c:v>
                </c:pt>
                <c:pt idx="153" formatCode="m/d/yyyy">
                  <c:v>44562</c:v>
                </c:pt>
                <c:pt idx="154" formatCode="m/d/yyyy">
                  <c:v>44593</c:v>
                </c:pt>
                <c:pt idx="155" formatCode="m/d/yyyy">
                  <c:v>44621</c:v>
                </c:pt>
                <c:pt idx="156" formatCode="m/d/yyyy">
                  <c:v>44652</c:v>
                </c:pt>
              </c:numCache>
            </c:numRef>
          </c:cat>
          <c:val>
            <c:numRef>
              <c:f>'Pivot Chart All'!$B$5:$B$165</c:f>
              <c:numCache>
                <c:formatCode>_(* #,##0.00_);_(* \(#,##0.00\);_(* "-"??_);_(@_)</c:formatCode>
                <c:ptCount val="161"/>
                <c:pt idx="0">
                  <c:v>837140159.87999964</c:v>
                </c:pt>
                <c:pt idx="1">
                  <c:v>835700841.77999973</c:v>
                </c:pt>
                <c:pt idx="2">
                  <c:v>891700748.45999968</c:v>
                </c:pt>
                <c:pt idx="3">
                  <c:v>922595617.57999992</c:v>
                </c:pt>
                <c:pt idx="4">
                  <c:v>950575824.04999971</c:v>
                </c:pt>
                <c:pt idx="5">
                  <c:v>990004312.14999998</c:v>
                </c:pt>
                <c:pt idx="6">
                  <c:v>1048308299.5400006</c:v>
                </c:pt>
                <c:pt idx="7">
                  <c:v>979903894.36000049</c:v>
                </c:pt>
                <c:pt idx="8">
                  <c:v>1050823348.54</c:v>
                </c:pt>
                <c:pt idx="9">
                  <c:v>1077296714.8000007</c:v>
                </c:pt>
                <c:pt idx="10">
                  <c:v>1086719359.0200005</c:v>
                </c:pt>
                <c:pt idx="11">
                  <c:v>1161873055.3600006</c:v>
                </c:pt>
                <c:pt idx="12">
                  <c:v>1148596859.6000006</c:v>
                </c:pt>
                <c:pt idx="13">
                  <c:v>1178383929.5600004</c:v>
                </c:pt>
                <c:pt idx="14">
                  <c:v>1191295996.5500007</c:v>
                </c:pt>
                <c:pt idx="15">
                  <c:v>1274980332.9200015</c:v>
                </c:pt>
                <c:pt idx="16">
                  <c:v>1129479502.8600004</c:v>
                </c:pt>
                <c:pt idx="17">
                  <c:v>1103747995.3899999</c:v>
                </c:pt>
                <c:pt idx="18">
                  <c:v>1147966871.3800001</c:v>
                </c:pt>
                <c:pt idx="19">
                  <c:v>1217087514.4199996</c:v>
                </c:pt>
                <c:pt idx="20">
                  <c:v>1247094469.0599995</c:v>
                </c:pt>
                <c:pt idx="21">
                  <c:v>1220814016.9799991</c:v>
                </c:pt>
                <c:pt idx="22">
                  <c:v>1323977286.7099996</c:v>
                </c:pt>
                <c:pt idx="23">
                  <c:v>1246248123.3800004</c:v>
                </c:pt>
                <c:pt idx="24">
                  <c:v>1264620616.2900009</c:v>
                </c:pt>
                <c:pt idx="25">
                  <c:v>1237412000.9500008</c:v>
                </c:pt>
                <c:pt idx="26">
                  <c:v>1408607465.0000007</c:v>
                </c:pt>
                <c:pt idx="27">
                  <c:v>1423410674.3900013</c:v>
                </c:pt>
                <c:pt idx="28">
                  <c:v>1395485473.3599999</c:v>
                </c:pt>
                <c:pt idx="29">
                  <c:v>1283930070.4999995</c:v>
                </c:pt>
                <c:pt idx="30">
                  <c:v>1349050011.2300005</c:v>
                </c:pt>
                <c:pt idx="31">
                  <c:v>1249312784.8100002</c:v>
                </c:pt>
                <c:pt idx="32">
                  <c:v>1243312897.3999999</c:v>
                </c:pt>
                <c:pt idx="33">
                  <c:v>1167535104.7999997</c:v>
                </c:pt>
                <c:pt idx="34">
                  <c:v>1125666187.6799991</c:v>
                </c:pt>
                <c:pt idx="35">
                  <c:v>1076318220.9499991</c:v>
                </c:pt>
                <c:pt idx="36">
                  <c:v>1067901573.7299992</c:v>
                </c:pt>
                <c:pt idx="37">
                  <c:v>999892991.49999964</c:v>
                </c:pt>
                <c:pt idx="38">
                  <c:v>987984261.61999965</c:v>
                </c:pt>
                <c:pt idx="39">
                  <c:v>1018448388.1099998</c:v>
                </c:pt>
                <c:pt idx="40">
                  <c:v>1138171682.4599996</c:v>
                </c:pt>
                <c:pt idx="41">
                  <c:v>1165725652.6599998</c:v>
                </c:pt>
                <c:pt idx="42">
                  <c:v>1192745206.4300003</c:v>
                </c:pt>
                <c:pt idx="43">
                  <c:v>1203635460.3400009</c:v>
                </c:pt>
                <c:pt idx="44">
                  <c:v>1191745094.7600007</c:v>
                </c:pt>
                <c:pt idx="45">
                  <c:v>1184740299.940001</c:v>
                </c:pt>
                <c:pt idx="46">
                  <c:v>1112650173.3799999</c:v>
                </c:pt>
                <c:pt idx="47">
                  <c:v>1074865305.6300001</c:v>
                </c:pt>
                <c:pt idx="48">
                  <c:v>1109577391.7100003</c:v>
                </c:pt>
                <c:pt idx="49">
                  <c:v>1002689402.35</c:v>
                </c:pt>
                <c:pt idx="50">
                  <c:v>1004066225.1699998</c:v>
                </c:pt>
                <c:pt idx="51">
                  <c:v>1034770786.9999998</c:v>
                </c:pt>
                <c:pt idx="52">
                  <c:v>1063034388.9300001</c:v>
                </c:pt>
                <c:pt idx="53">
                  <c:v>1071779218.62</c:v>
                </c:pt>
                <c:pt idx="54">
                  <c:v>981890316.6099999</c:v>
                </c:pt>
                <c:pt idx="55">
                  <c:v>1043641120.3199999</c:v>
                </c:pt>
                <c:pt idx="56">
                  <c:v>1017479102.4400002</c:v>
                </c:pt>
                <c:pt idx="57">
                  <c:v>1021719219.67</c:v>
                </c:pt>
                <c:pt idx="58">
                  <c:v>1025750427.7399997</c:v>
                </c:pt>
                <c:pt idx="59">
                  <c:v>982134773.54999948</c:v>
                </c:pt>
                <c:pt idx="60">
                  <c:v>1001964371.0399996</c:v>
                </c:pt>
                <c:pt idx="61">
                  <c:v>892671339.25999963</c:v>
                </c:pt>
                <c:pt idx="62">
                  <c:v>978657753.39999962</c:v>
                </c:pt>
                <c:pt idx="63">
                  <c:v>1006735938.3799994</c:v>
                </c:pt>
                <c:pt idx="64">
                  <c:v>1018373375.4599996</c:v>
                </c:pt>
                <c:pt idx="65">
                  <c:v>997255526.35999978</c:v>
                </c:pt>
                <c:pt idx="66">
                  <c:v>991573082.80999982</c:v>
                </c:pt>
                <c:pt idx="67">
                  <c:v>979496393.39999986</c:v>
                </c:pt>
                <c:pt idx="68">
                  <c:v>967201019.15999949</c:v>
                </c:pt>
                <c:pt idx="69">
                  <c:v>1228431846.2899992</c:v>
                </c:pt>
                <c:pt idx="70">
                  <c:v>1272897429.2099981</c:v>
                </c:pt>
                <c:pt idx="71">
                  <c:v>1240385446.6799979</c:v>
                </c:pt>
                <c:pt idx="72">
                  <c:v>1291958947.799998</c:v>
                </c:pt>
                <c:pt idx="73">
                  <c:v>1346107919.1999984</c:v>
                </c:pt>
                <c:pt idx="74">
                  <c:v>1359255398.5299983</c:v>
                </c:pt>
                <c:pt idx="75">
                  <c:v>1374926204.7099981</c:v>
                </c:pt>
                <c:pt idx="76">
                  <c:v>1360006407.6399984</c:v>
                </c:pt>
                <c:pt idx="77">
                  <c:v>1363635005.9899988</c:v>
                </c:pt>
                <c:pt idx="78">
                  <c:v>1297300021.5399995</c:v>
                </c:pt>
                <c:pt idx="79">
                  <c:v>1354310385.4899986</c:v>
                </c:pt>
                <c:pt idx="80">
                  <c:v>1357629374.3999984</c:v>
                </c:pt>
                <c:pt idx="81">
                  <c:v>1357629374.3999984</c:v>
                </c:pt>
                <c:pt idx="82">
                  <c:v>1466852162.8599992</c:v>
                </c:pt>
                <c:pt idx="83">
                  <c:v>1422305033.3699987</c:v>
                </c:pt>
                <c:pt idx="84">
                  <c:v>1543011249.0699985</c:v>
                </c:pt>
                <c:pt idx="85">
                  <c:v>1639201424.8399987</c:v>
                </c:pt>
                <c:pt idx="86">
                  <c:v>1751359630.1799991</c:v>
                </c:pt>
                <c:pt idx="87">
                  <c:v>1732162060.2999992</c:v>
                </c:pt>
                <c:pt idx="88">
                  <c:v>2067327461.7899985</c:v>
                </c:pt>
                <c:pt idx="89">
                  <c:v>2088721510.4799998</c:v>
                </c:pt>
                <c:pt idx="90">
                  <c:v>2245454133.3800001</c:v>
                </c:pt>
                <c:pt idx="91">
                  <c:v>2325064759.3000011</c:v>
                </c:pt>
                <c:pt idx="92">
                  <c:v>2323868616.0100002</c:v>
                </c:pt>
                <c:pt idx="93">
                  <c:v>2323868616.0100002</c:v>
                </c:pt>
                <c:pt idx="94">
                  <c:v>2694041309.1200004</c:v>
                </c:pt>
                <c:pt idx="95">
                  <c:v>2695887823.48</c:v>
                </c:pt>
                <c:pt idx="96">
                  <c:v>2841722322.5100002</c:v>
                </c:pt>
                <c:pt idx="97">
                  <c:v>2795426557.73</c:v>
                </c:pt>
                <c:pt idx="98">
                  <c:v>2860162633.920001</c:v>
                </c:pt>
                <c:pt idx="99">
                  <c:v>2872309652.3100009</c:v>
                </c:pt>
                <c:pt idx="100">
                  <c:v>2889969204.4100018</c:v>
                </c:pt>
                <c:pt idx="101">
                  <c:v>2880758884.6700006</c:v>
                </c:pt>
                <c:pt idx="102">
                  <c:v>2918956037.2199998</c:v>
                </c:pt>
                <c:pt idx="103">
                  <c:v>2932742224.75</c:v>
                </c:pt>
                <c:pt idx="104">
                  <c:v>2855124960.2400022</c:v>
                </c:pt>
                <c:pt idx="105">
                  <c:v>2870102287.0299997</c:v>
                </c:pt>
                <c:pt idx="106">
                  <c:v>2852571446.5900002</c:v>
                </c:pt>
                <c:pt idx="107">
                  <c:v>2842819986.9600019</c:v>
                </c:pt>
                <c:pt idx="108">
                  <c:v>2843999811.5799999</c:v>
                </c:pt>
                <c:pt idx="109">
                  <c:v>2839309673.1199999</c:v>
                </c:pt>
                <c:pt idx="110">
                  <c:v>2927198100.7400002</c:v>
                </c:pt>
                <c:pt idx="111">
                  <c:v>3068346183</c:v>
                </c:pt>
                <c:pt idx="112">
                  <c:v>3076860959.920001</c:v>
                </c:pt>
                <c:pt idx="113">
                  <c:v>3078230528.9899988</c:v>
                </c:pt>
                <c:pt idx="114">
                  <c:v>3036652990.8599987</c:v>
                </c:pt>
                <c:pt idx="115">
                  <c:v>3103879820.7999983</c:v>
                </c:pt>
                <c:pt idx="116">
                  <c:v>3088055901.4699979</c:v>
                </c:pt>
                <c:pt idx="117">
                  <c:v>3147693828.4099994</c:v>
                </c:pt>
                <c:pt idx="118">
                  <c:v>3148784504.4299989</c:v>
                </c:pt>
                <c:pt idx="119">
                  <c:v>3063410150.7999983</c:v>
                </c:pt>
                <c:pt idx="120">
                  <c:v>3123457416.4399972</c:v>
                </c:pt>
                <c:pt idx="121">
                  <c:v>3180212585.4899969</c:v>
                </c:pt>
                <c:pt idx="122">
                  <c:v>3218682800.409996</c:v>
                </c:pt>
                <c:pt idx="123">
                  <c:v>3223251534.8799958</c:v>
                </c:pt>
                <c:pt idx="124">
                  <c:v>3269401929.1699953</c:v>
                </c:pt>
                <c:pt idx="125">
                  <c:v>3620770903.9399958</c:v>
                </c:pt>
                <c:pt idx="126">
                  <c:v>3641218124.159996</c:v>
                </c:pt>
                <c:pt idx="127">
                  <c:v>3571230856.8899965</c:v>
                </c:pt>
                <c:pt idx="128">
                  <c:v>3463399597.5399976</c:v>
                </c:pt>
                <c:pt idx="129">
                  <c:v>3434933668.6300001</c:v>
                </c:pt>
                <c:pt idx="130">
                  <c:v>3371918504.0599999</c:v>
                </c:pt>
                <c:pt idx="131">
                  <c:v>3251252987.7599998</c:v>
                </c:pt>
                <c:pt idx="132">
                  <c:v>3199210243.0599995</c:v>
                </c:pt>
                <c:pt idx="133">
                  <c:v>3273137135.0800009</c:v>
                </c:pt>
                <c:pt idx="134">
                  <c:v>3361321711.3700018</c:v>
                </c:pt>
                <c:pt idx="135">
                  <c:v>3284611828.9800014</c:v>
                </c:pt>
                <c:pt idx="136">
                  <c:v>3286510982.880002</c:v>
                </c:pt>
                <c:pt idx="137">
                  <c:v>3345180800.2800021</c:v>
                </c:pt>
                <c:pt idx="138">
                  <c:v>3319419211.4000015</c:v>
                </c:pt>
                <c:pt idx="139">
                  <c:v>3270904036.9900017</c:v>
                </c:pt>
                <c:pt idx="140">
                  <c:v>3196901354.2700005</c:v>
                </c:pt>
                <c:pt idx="141">
                  <c:v>3189990821.3100014</c:v>
                </c:pt>
                <c:pt idx="142">
                  <c:v>3214729371.0300016</c:v>
                </c:pt>
                <c:pt idx="143">
                  <c:v>2967549982.769999</c:v>
                </c:pt>
                <c:pt idx="144">
                  <c:v>2988670882.1099992</c:v>
                </c:pt>
                <c:pt idx="145">
                  <c:v>3100562736.9699998</c:v>
                </c:pt>
                <c:pt idx="146">
                  <c:v>3128245862.8200002</c:v>
                </c:pt>
                <c:pt idx="147">
                  <c:v>3223524358.5100002</c:v>
                </c:pt>
                <c:pt idx="148">
                  <c:v>3339710879.9099998</c:v>
                </c:pt>
                <c:pt idx="149" formatCode="&quot;$&quot;#,##0.00">
                  <c:v>3344231263.2600002</c:v>
                </c:pt>
                <c:pt idx="150" formatCode="&quot;$&quot;#,##0.00">
                  <c:v>3290842936.6599998</c:v>
                </c:pt>
                <c:pt idx="151" formatCode="&quot;$&quot;#,##0.00">
                  <c:v>3257454689.71</c:v>
                </c:pt>
                <c:pt idx="152" formatCode="&quot;$&quot;#,##0.00">
                  <c:v>3324534332.6100006</c:v>
                </c:pt>
                <c:pt idx="153" formatCode="&quot;$&quot;#,##0.00">
                  <c:v>3603238358.5899987</c:v>
                </c:pt>
                <c:pt idx="154" formatCode="&quot;$&quot;#,##0.00">
                  <c:v>3540654325.5999999</c:v>
                </c:pt>
                <c:pt idx="155" formatCode="&quot;$&quot;#,##0.00">
                  <c:v>3719316438.8000002</c:v>
                </c:pt>
                <c:pt idx="156" formatCode="&quot;$&quot;#,##0.00">
                  <c:v>3663078128.52</c:v>
                </c:pt>
                <c:pt idx="157" formatCode="&quot;$&quot;#,##0.00">
                  <c:v>3748937933.8799992</c:v>
                </c:pt>
                <c:pt idx="158" formatCode="&quot;$&quot;#,##0.00">
                  <c:v>3834531999.7000022</c:v>
                </c:pt>
                <c:pt idx="159" formatCode="&quot;$&quot;#,##0.00">
                  <c:v>3499952362.7799988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E4-47E4-A816-FA300DA03A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118496"/>
        <c:axId val="172118888"/>
      </c:areaChart>
      <c:dateAx>
        <c:axId val="172118496"/>
        <c:scaling>
          <c:orientation val="minMax"/>
        </c:scaling>
        <c:delete val="1"/>
        <c:axPos val="b"/>
        <c:numFmt formatCode="[$-409]mmm\-yy;@" sourceLinked="1"/>
        <c:majorTickMark val="none"/>
        <c:minorTickMark val="out"/>
        <c:tickLblPos val="nextTo"/>
        <c:crossAx val="172118888"/>
        <c:crosses val="autoZero"/>
        <c:auto val="1"/>
        <c:lblOffset val="100"/>
        <c:baseTimeUnit val="months"/>
      </c:dateAx>
      <c:valAx>
        <c:axId val="172118888"/>
        <c:scaling>
          <c:orientation val="minMax"/>
          <c:min val="0"/>
        </c:scaling>
        <c:delete val="1"/>
        <c:axPos val="l"/>
        <c:numFmt formatCode="&quot;$&quot;#,##0" sourceLinked="0"/>
        <c:majorTickMark val="none"/>
        <c:minorTickMark val="none"/>
        <c:tickLblPos val="nextTo"/>
        <c:crossAx val="172118496"/>
        <c:crosses val="autoZero"/>
        <c:crossBetween val="between"/>
        <c:majorUnit val="200000000"/>
        <c:dispUnits>
          <c:builtInUnit val="millions"/>
          <c:dispUnitsLbl>
            <c:layout>
              <c:manualLayout>
                <c:xMode val="edge"/>
                <c:yMode val="edge"/>
                <c:x val="2.3251899231071189E-2"/>
                <c:y val="0.42464137437365784"/>
              </c:manualLayout>
            </c:layout>
          </c:dispUnitsLbl>
        </c:dispUnits>
      </c:valAx>
      <c:spPr>
        <a:ln>
          <a:noFill/>
        </a:ln>
      </c:spPr>
    </c:plotArea>
    <c:plotVisOnly val="1"/>
    <c:dispBlanksAs val="zero"/>
    <c:showDLblsOverMax val="0"/>
  </c:chart>
  <c:spPr>
    <a:ln>
      <a:noFill/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0.35405</cdr:x>
      <cdr:y>0.06269</cdr:y>
    </cdr:from>
    <cdr:to>
      <cdr:x>0.62597</cdr:x>
      <cdr:y>0.11315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DD850FF-1A99-432A-BFA9-9A4C97DFF9A9}"/>
            </a:ext>
          </a:extLst>
        </cdr:cNvPr>
        <cdr:cNvSpPr txBox="1"/>
      </cdr:nvSpPr>
      <cdr:spPr>
        <a:xfrm xmlns:a="http://schemas.openxmlformats.org/drawingml/2006/main">
          <a:off x="3069167" y="394470"/>
          <a:ext cx="2357197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0.8535</cdr:x>
      <cdr:y>0.3469</cdr:y>
    </cdr:from>
    <cdr:to>
      <cdr:x>1</cdr:x>
      <cdr:y>0.42764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44D1D254-A08C-4096-B672-4A16A530B29A}"/>
            </a:ext>
          </a:extLst>
        </cdr:cNvPr>
        <cdr:cNvSpPr txBox="1"/>
      </cdr:nvSpPr>
      <cdr:spPr>
        <a:xfrm xmlns:a="http://schemas.openxmlformats.org/drawingml/2006/main">
          <a:off x="8548688" y="2182813"/>
          <a:ext cx="1270000" cy="508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0.35405</cdr:x>
      <cdr:y>0.06269</cdr:y>
    </cdr:from>
    <cdr:to>
      <cdr:x>0.62597</cdr:x>
      <cdr:y>0.11315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DD850FF-1A99-432A-BFA9-9A4C97DFF9A9}"/>
            </a:ext>
          </a:extLst>
        </cdr:cNvPr>
        <cdr:cNvSpPr txBox="1"/>
      </cdr:nvSpPr>
      <cdr:spPr>
        <a:xfrm xmlns:a="http://schemas.openxmlformats.org/drawingml/2006/main">
          <a:off x="3069167" y="394470"/>
          <a:ext cx="2357197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0.8535</cdr:x>
      <cdr:y>0.3469</cdr:y>
    </cdr:from>
    <cdr:to>
      <cdr:x>1</cdr:x>
      <cdr:y>0.42764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44D1D254-A08C-4096-B672-4A16A530B29A}"/>
            </a:ext>
          </a:extLst>
        </cdr:cNvPr>
        <cdr:cNvSpPr txBox="1"/>
      </cdr:nvSpPr>
      <cdr:spPr>
        <a:xfrm xmlns:a="http://schemas.openxmlformats.org/drawingml/2006/main">
          <a:off x="8548688" y="2182813"/>
          <a:ext cx="1270000" cy="508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0.03769</cdr:x>
      <cdr:y>0.15909</cdr:y>
    </cdr:from>
    <cdr:to>
      <cdr:x>0.9693</cdr:x>
      <cdr:y>0.70816</cdr:y>
    </cdr:to>
    <cdr:sp macro="" textlink="">
      <cdr:nvSpPr>
        <cdr:cNvPr id="3" name="Freeform 2"/>
        <cdr:cNvSpPr/>
      </cdr:nvSpPr>
      <cdr:spPr>
        <a:xfrm xmlns:a="http://schemas.openxmlformats.org/drawingml/2006/main">
          <a:off x="327390" y="646331"/>
          <a:ext cx="8092710" cy="2230633"/>
        </a:xfrm>
        <a:custGeom xmlns:a="http://schemas.openxmlformats.org/drawingml/2006/main">
          <a:avLst/>
          <a:gdLst>
            <a:gd name="connsiteX0" fmla="*/ 0 w 9735204"/>
            <a:gd name="connsiteY0" fmla="*/ 2712993 h 2712993"/>
            <a:gd name="connsiteX1" fmla="*/ 2151934 w 9735204"/>
            <a:gd name="connsiteY1" fmla="*/ 2321107 h 2712993"/>
            <a:gd name="connsiteX2" fmla="*/ 4228241 w 9735204"/>
            <a:gd name="connsiteY2" fmla="*/ 2541113 h 2712993"/>
            <a:gd name="connsiteX3" fmla="*/ 9480884 w 9735204"/>
            <a:gd name="connsiteY3" fmla="*/ 141673 h 2712993"/>
            <a:gd name="connsiteX4" fmla="*/ 8951495 w 9735204"/>
            <a:gd name="connsiteY4" fmla="*/ 409805 h 2712993"/>
            <a:gd name="connsiteX0" fmla="*/ 0 w 9931878"/>
            <a:gd name="connsiteY0" fmla="*/ 2820234 h 2820234"/>
            <a:gd name="connsiteX1" fmla="*/ 2151934 w 9931878"/>
            <a:gd name="connsiteY1" fmla="*/ 2428348 h 2820234"/>
            <a:gd name="connsiteX2" fmla="*/ 4228241 w 9931878"/>
            <a:gd name="connsiteY2" fmla="*/ 2648354 h 2820234"/>
            <a:gd name="connsiteX3" fmla="*/ 9480884 w 9931878"/>
            <a:gd name="connsiteY3" fmla="*/ 248914 h 2820234"/>
            <a:gd name="connsiteX4" fmla="*/ 9632139 w 9931878"/>
            <a:gd name="connsiteY4" fmla="*/ 228288 h 2820234"/>
            <a:gd name="connsiteX0" fmla="*/ 0 w 9480884"/>
            <a:gd name="connsiteY0" fmla="*/ 2571320 h 2571320"/>
            <a:gd name="connsiteX1" fmla="*/ 2151934 w 9480884"/>
            <a:gd name="connsiteY1" fmla="*/ 2179434 h 2571320"/>
            <a:gd name="connsiteX2" fmla="*/ 4228241 w 9480884"/>
            <a:gd name="connsiteY2" fmla="*/ 2399440 h 2571320"/>
            <a:gd name="connsiteX3" fmla="*/ 9480884 w 9480884"/>
            <a:gd name="connsiteY3" fmla="*/ 0 h 2571320"/>
            <a:gd name="connsiteX0" fmla="*/ 0 w 9480884"/>
            <a:gd name="connsiteY0" fmla="*/ 2571320 h 2571320"/>
            <a:gd name="connsiteX1" fmla="*/ 2151934 w 9480884"/>
            <a:gd name="connsiteY1" fmla="*/ 2179434 h 2571320"/>
            <a:gd name="connsiteX2" fmla="*/ 4228241 w 9480884"/>
            <a:gd name="connsiteY2" fmla="*/ 2399440 h 2571320"/>
            <a:gd name="connsiteX3" fmla="*/ 7053942 w 9480884"/>
            <a:gd name="connsiteY3" fmla="*/ 428904 h 2571320"/>
            <a:gd name="connsiteX4" fmla="*/ 9480884 w 9480884"/>
            <a:gd name="connsiteY4" fmla="*/ 0 h 2571320"/>
            <a:gd name="connsiteX0" fmla="*/ 0 w 9474009"/>
            <a:gd name="connsiteY0" fmla="*/ 2536944 h 2536944"/>
            <a:gd name="connsiteX1" fmla="*/ 2151934 w 9474009"/>
            <a:gd name="connsiteY1" fmla="*/ 2145058 h 2536944"/>
            <a:gd name="connsiteX2" fmla="*/ 4228241 w 9474009"/>
            <a:gd name="connsiteY2" fmla="*/ 2365064 h 2536944"/>
            <a:gd name="connsiteX3" fmla="*/ 7053942 w 9474009"/>
            <a:gd name="connsiteY3" fmla="*/ 394528 h 2536944"/>
            <a:gd name="connsiteX4" fmla="*/ 9474009 w 9474009"/>
            <a:gd name="connsiteY4" fmla="*/ 0 h 2536944"/>
            <a:gd name="connsiteX0" fmla="*/ 0 w 9474009"/>
            <a:gd name="connsiteY0" fmla="*/ 2536944 h 2536944"/>
            <a:gd name="connsiteX1" fmla="*/ 2151934 w 9474009"/>
            <a:gd name="connsiteY1" fmla="*/ 2145058 h 2536944"/>
            <a:gd name="connsiteX2" fmla="*/ 4228241 w 9474009"/>
            <a:gd name="connsiteY2" fmla="*/ 2365064 h 2536944"/>
            <a:gd name="connsiteX3" fmla="*/ 7053942 w 9474009"/>
            <a:gd name="connsiteY3" fmla="*/ 394528 h 2536944"/>
            <a:gd name="connsiteX4" fmla="*/ 9474009 w 9474009"/>
            <a:gd name="connsiteY4" fmla="*/ 0 h 2536944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9474009" h="2536944">
              <a:moveTo>
                <a:pt x="0" y="2536944"/>
              </a:moveTo>
              <a:cubicBezTo>
                <a:pt x="723613" y="2355324"/>
                <a:pt x="1447227" y="2173705"/>
                <a:pt x="2151934" y="2145058"/>
              </a:cubicBezTo>
              <a:cubicBezTo>
                <a:pt x="2856641" y="2116411"/>
                <a:pt x="3411240" y="2656819"/>
                <a:pt x="4228241" y="2365064"/>
              </a:cubicBezTo>
              <a:cubicBezTo>
                <a:pt x="5045242" y="2073309"/>
                <a:pt x="6178502" y="794435"/>
                <a:pt x="7053942" y="394528"/>
              </a:cubicBezTo>
              <a:cubicBezTo>
                <a:pt x="7929383" y="-5379"/>
                <a:pt x="9032851" y="119610"/>
                <a:pt x="9474009" y="0"/>
              </a:cubicBezTo>
            </a:path>
          </a:pathLst>
        </a:custGeom>
        <a:noFill xmlns:a="http://schemas.openxmlformats.org/drawingml/2006/main"/>
        <a:ln xmlns:a="http://schemas.openxmlformats.org/drawingml/2006/main" w="76200">
          <a:solidFill>
            <a:schemeClr val="accent6">
              <a:lumMod val="75000"/>
            </a:schemeClr>
          </a:solidFill>
          <a:tailEnd type="arrow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0.86612</cdr:x>
      <cdr:y>0.7355</cdr:y>
    </cdr:from>
    <cdr:to>
      <cdr:x>0.9657</cdr:x>
      <cdr:y>0.82336</cdr:y>
    </cdr:to>
    <cdr:sp macro="" textlink="">
      <cdr:nvSpPr>
        <cdr:cNvPr id="14" name="TextBox 19"/>
        <cdr:cNvSpPr txBox="1"/>
      </cdr:nvSpPr>
      <cdr:spPr>
        <a:xfrm xmlns:a="http://schemas.openxmlformats.org/drawingml/2006/main">
          <a:off x="8967809" y="3864592"/>
          <a:ext cx="1031073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1219170">
            <a:defRPr/>
          </a:pPr>
          <a:r>
            <a:rPr lang="en-US" sz="2400" b="1" dirty="0" smtClean="0">
              <a:solidFill>
                <a:prstClr val="white"/>
              </a:solidFill>
              <a:latin typeface="Calibri"/>
            </a:rPr>
            <a:t>2022</a:t>
          </a:r>
          <a:endParaRPr lang="en-US" sz="2400" b="1" dirty="0">
            <a:solidFill>
              <a:prstClr val="white"/>
            </a:solidFill>
            <a:latin typeface="Calibri"/>
          </a:endParaRPr>
        </a:p>
      </cdr:txBody>
    </cdr:sp>
  </cdr:relSizeAnchor>
  <cdr:relSizeAnchor xmlns:cdr="http://schemas.openxmlformats.org/drawingml/2006/chartDrawing">
    <cdr:from>
      <cdr:x>0.03732</cdr:x>
      <cdr:y>0.74377</cdr:y>
    </cdr:from>
    <cdr:to>
      <cdr:x>0.1369</cdr:x>
      <cdr:y>0.83163</cdr:y>
    </cdr:to>
    <cdr:sp macro="" textlink="">
      <cdr:nvSpPr>
        <cdr:cNvPr id="15" name="TextBox 22"/>
        <cdr:cNvSpPr txBox="1"/>
      </cdr:nvSpPr>
      <cdr:spPr>
        <a:xfrm xmlns:a="http://schemas.openxmlformats.org/drawingml/2006/main">
          <a:off x="386367" y="3908063"/>
          <a:ext cx="1031055" cy="46165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defTabSz="1219170">
            <a:defRPr/>
          </a:pPr>
          <a:r>
            <a:rPr lang="en-US" sz="2400" b="1" dirty="0" smtClean="0">
              <a:solidFill>
                <a:prstClr val="white"/>
              </a:solidFill>
              <a:latin typeface="Calibri"/>
            </a:rPr>
            <a:t>2009</a:t>
          </a:r>
          <a:endParaRPr lang="en-US" sz="2400" b="1" dirty="0">
            <a:solidFill>
              <a:prstClr val="white"/>
            </a:solidFill>
            <a:latin typeface="Calibri"/>
          </a:endParaRPr>
        </a:p>
      </cdr:txBody>
    </cdr:sp>
  </cdr:relSizeAnchor>
  <cdr:relSizeAnchor xmlns:cdr="http://schemas.openxmlformats.org/drawingml/2006/chartDrawing">
    <cdr:from>
      <cdr:x>0.29582</cdr:x>
      <cdr:y>0.73811</cdr:y>
    </cdr:from>
    <cdr:to>
      <cdr:x>0.3954</cdr:x>
      <cdr:y>0.82597</cdr:y>
    </cdr:to>
    <cdr:sp macro="" textlink="">
      <cdr:nvSpPr>
        <cdr:cNvPr id="16" name="TextBox 23"/>
        <cdr:cNvSpPr txBox="1"/>
      </cdr:nvSpPr>
      <cdr:spPr>
        <a:xfrm xmlns:a="http://schemas.openxmlformats.org/drawingml/2006/main">
          <a:off x="3062897" y="3878341"/>
          <a:ext cx="1031073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1219170">
            <a:defRPr/>
          </a:pPr>
          <a:r>
            <a:rPr lang="en-US" sz="2400" b="1" dirty="0" smtClean="0">
              <a:solidFill>
                <a:prstClr val="white"/>
              </a:solidFill>
              <a:latin typeface="Calibri"/>
            </a:rPr>
            <a:t>2013</a:t>
          </a:r>
          <a:endParaRPr lang="en-US" sz="2400" b="1" dirty="0">
            <a:solidFill>
              <a:prstClr val="white"/>
            </a:solidFill>
            <a:latin typeface="Calibri"/>
          </a:endParaRPr>
        </a:p>
      </cdr:txBody>
    </cdr:sp>
  </cdr:relSizeAnchor>
  <cdr:relSizeAnchor xmlns:cdr="http://schemas.openxmlformats.org/drawingml/2006/chartDrawing">
    <cdr:from>
      <cdr:x>0.5928</cdr:x>
      <cdr:y>0.7347</cdr:y>
    </cdr:from>
    <cdr:to>
      <cdr:x>0.69239</cdr:x>
      <cdr:y>0.82256</cdr:y>
    </cdr:to>
    <cdr:sp macro="" textlink="">
      <cdr:nvSpPr>
        <cdr:cNvPr id="17" name="TextBox 19"/>
        <cdr:cNvSpPr txBox="1"/>
      </cdr:nvSpPr>
      <cdr:spPr>
        <a:xfrm xmlns:a="http://schemas.openxmlformats.org/drawingml/2006/main">
          <a:off x="6137905" y="3860390"/>
          <a:ext cx="1031073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1219170">
            <a:defRPr/>
          </a:pPr>
          <a:r>
            <a:rPr lang="en-US" sz="2400" b="1" dirty="0" smtClean="0">
              <a:solidFill>
                <a:prstClr val="white"/>
              </a:solidFill>
              <a:latin typeface="Calibri"/>
            </a:rPr>
            <a:t>2017</a:t>
          </a:r>
          <a:endParaRPr lang="en-US" sz="2400" b="1" dirty="0">
            <a:solidFill>
              <a:prstClr val="white"/>
            </a:solidFill>
            <a:latin typeface="Calibri"/>
          </a:endParaRPr>
        </a:p>
      </cdr:txBody>
    </cdr:sp>
  </cdr:relSizeAnchor>
  <cdr:relSizeAnchor xmlns:cdr="http://schemas.openxmlformats.org/drawingml/2006/chartDrawing">
    <cdr:from>
      <cdr:x>0.72074</cdr:x>
      <cdr:y>0.39456</cdr:y>
    </cdr:from>
    <cdr:to>
      <cdr:x>0.94958</cdr:x>
      <cdr:y>0.59911</cdr:y>
    </cdr:to>
    <cdr:sp macro="" textlink="">
      <cdr:nvSpPr>
        <cdr:cNvPr id="18" name="TextBox 11"/>
        <cdr:cNvSpPr txBox="1"/>
      </cdr:nvSpPr>
      <cdr:spPr>
        <a:xfrm xmlns:a="http://schemas.openxmlformats.org/drawingml/2006/main">
          <a:off x="6535526" y="1602926"/>
          <a:ext cx="2075073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1219170">
            <a:defRPr/>
          </a:pPr>
          <a:r>
            <a:rPr lang="en-US" sz="2400" b="1" dirty="0">
              <a:solidFill>
                <a:prstClr val="white"/>
              </a:solidFill>
              <a:latin typeface="Calibri"/>
            </a:rPr>
            <a:t>Construction Contracts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0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r">
              <a:defRPr sz="1200"/>
            </a:lvl1pPr>
          </a:lstStyle>
          <a:p>
            <a:fld id="{7E635786-C12E-407D-8399-1FDB59750E91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3" tIns="46657" rIns="93313" bIns="4665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13" tIns="46657" rIns="93313" bIns="46657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7071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1"/>
            <a:ext cx="3043343" cy="467071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r">
              <a:defRPr sz="1200"/>
            </a:lvl1pPr>
          </a:lstStyle>
          <a:p>
            <a:fld id="{0E935CEB-DF15-47E9-8782-84D2110C2C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59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35CEB-DF15-47E9-8782-84D2110C2C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310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09" indent="-233309">
              <a:buAutoNum type="arabicParenR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>
              <a:defRPr/>
            </a:pPr>
            <a:fld id="{0E935CEB-DF15-47E9-8782-84D2110C2C2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10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52212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09" indent="-233309">
              <a:buAutoNum type="arabicParenR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35CEB-DF15-47E9-8782-84D2110C2C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75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09" indent="-233309">
              <a:buAutoNum type="arabicParenR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35CEB-DF15-47E9-8782-84D2110C2C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873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277" indent="-233277">
              <a:buAutoNum type="arabicParenR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35CEB-DF15-47E9-8782-84D2110C2C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1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412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277" indent="-233277">
              <a:buAutoNum type="arabicParenR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35CEB-DF15-47E9-8782-84D2110C2C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1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445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35CEB-DF15-47E9-8782-84D2110C2C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7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35CEB-DF15-47E9-8782-84D2110C2C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329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35CEB-DF15-47E9-8782-84D2110C2C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726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35CEB-DF15-47E9-8782-84D2110C2C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363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35CEB-DF15-47E9-8782-84D2110C2C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392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09" indent="-233309">
              <a:buAutoNum type="arabicParenR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>
              <a:defRPr/>
            </a:pPr>
            <a:fld id="{0E935CEB-DF15-47E9-8782-84D2110C2C2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0715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35CEB-DF15-47E9-8782-84D2110C2C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408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09" indent="-233309">
              <a:buAutoNum type="arabicParenR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35CEB-DF15-47E9-8782-84D2110C2C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11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09" indent="-233309">
              <a:buAutoNum type="arabicParenR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35CEB-DF15-47E9-8782-84D2110C2C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874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09" indent="-233309">
              <a:buAutoNum type="arabicParenR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35CEB-DF15-47E9-8782-84D2110C2C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256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09" indent="-233309">
              <a:buAutoNum type="arabicParenR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>
              <a:defRPr/>
            </a:pPr>
            <a:fld id="{0E935CEB-DF15-47E9-8782-84D2110C2C2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6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0961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09" indent="-233309">
              <a:buAutoNum type="arabicParenR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>
              <a:defRPr/>
            </a:pPr>
            <a:fld id="{0E935CEB-DF15-47E9-8782-84D2110C2C2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07948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09" indent="-233309">
              <a:buAutoNum type="arabicParenR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35CEB-DF15-47E9-8782-84D2110C2C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866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09" indent="-233309">
              <a:buAutoNum type="arabicParenR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35CEB-DF15-47E9-8782-84D2110C2C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687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4767263"/>
            <a:ext cx="2133600" cy="273844"/>
          </a:xfrm>
        </p:spPr>
        <p:txBody>
          <a:bodyPr/>
          <a:lstStyle/>
          <a:p>
            <a:fld id="{A4997FF8-72F1-42A6-90EE-D38F8FD9A823}" type="datetime1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74233"/>
            <a:ext cx="2133600" cy="273844"/>
          </a:xfrm>
        </p:spPr>
        <p:txBody>
          <a:bodyPr/>
          <a:lstStyle/>
          <a:p>
            <a:pPr algn="l"/>
            <a:fld id="{F042871F-8726-424E-B037-0DF994D14E3D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331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68611-EB3F-42B5-9D88-28810B9BF8A8}" type="datetime1">
              <a:rPr lang="en-US" smtClean="0"/>
              <a:t>6/13/2022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9E970-1232-4FC2-A52F-4365ADD1E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023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15877-71BD-4CBC-A1AC-47F91672226B}" type="datetime1">
              <a:rPr lang="en-US" smtClean="0"/>
              <a:t>6/13/2022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9E970-1232-4FC2-A52F-4365ADD1E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629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5B1B5-1601-4217-AB67-E6278626A4FB}" type="datetime1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9E970-1232-4FC2-A52F-4365ADD1E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986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91206-BDA8-4704-B132-59D3D3C02467}" type="datetime1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9E970-1232-4FC2-A52F-4365ADD1E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817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2CAC-FF56-408E-9E46-D92A728EAC05}" type="datetime1">
              <a:rPr lang="en-US" smtClean="0"/>
              <a:t>6/13/2022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9E970-1232-4FC2-A52F-4365ADD1E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58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853D-EB82-47A1-8C58-6F169CC93F8A}" type="datetime1">
              <a:rPr lang="en-US" smtClean="0"/>
              <a:t>6/13/2022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871F-8726-424E-B037-0DF994D14E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02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15F9-DBED-4452-99AA-E49F889696A0}" type="datetime1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9E970-1232-4FC2-A52F-4365ADD1E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906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3B13-0F57-4841-9DD8-CD486E03E50B}" type="datetime1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9E970-1232-4FC2-A52F-4365ADD1E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87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2151-4987-4E62-9EE7-E487A591537C}" type="datetime1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9E970-1232-4FC2-A52F-4365ADD1E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057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3241-1B52-4A3A-8F72-0D07E314D97A}" type="datetime1">
              <a:rPr lang="en-US" smtClean="0"/>
              <a:t>6/13/2022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9E970-1232-4FC2-A52F-4365ADD1E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353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535E-BBE9-4A3E-ACDC-CE0FBBC04AA6}" type="datetime1">
              <a:rPr lang="en-US" smtClean="0"/>
              <a:t>6/13/2022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9E970-1232-4FC2-A52F-4365ADD1E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868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2CC8-4B43-4448-B7A7-77611142166E}" type="datetime1">
              <a:rPr lang="en-US" smtClean="0"/>
              <a:t>6/13/2022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9E970-1232-4FC2-A52F-4365ADD1E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63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3CE6A-845A-45D2-9664-2BFCE325E771}" type="datetime1">
              <a:rPr lang="en-US" smtClean="0"/>
              <a:t>6/13/2022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9E970-1232-4FC2-A52F-4365ADD1E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139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16262"/>
            <a:ext cx="8229600" cy="613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42950"/>
            <a:ext cx="8229600" cy="3851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94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75684-4B06-4D7E-B121-75A49BC1B7E8}" type="datetime1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068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2871F-8726-424E-B037-0DF994D14E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06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u="sng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188" indent="-230188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4400" rtl="0" eaLnBrk="1" latinLnBrk="0" hangingPunct="1">
        <a:spcBef>
          <a:spcPct val="20000"/>
        </a:spcBef>
        <a:buSzPct val="91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8180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47695-ED48-49F6-97F3-B1E07E506829}" type="datetime1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9E970-1232-4FC2-A52F-4365ADD1EC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50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cid:FCE4EAD6-F81B-405D-9859-CABD1165E96C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anchetarm@scdot.org" TargetMode="External"/><Relationship Id="rId4" Type="http://schemas.openxmlformats.org/officeDocument/2006/relationships/hyperlink" Target="mailto:powelljp@scdot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331304" y="36195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SzPct val="91000"/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04800" y="28575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SzPct val="91000"/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0" y="1276350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SzPct val="91000"/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SCDOT Update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SCCCMA Summer Meeting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i="1" dirty="0" smtClean="0">
                <a:solidFill>
                  <a:schemeClr val="bg1"/>
                </a:solidFill>
                <a:latin typeface="Calibri"/>
              </a:rPr>
              <a:t>June 2022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9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4094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noProof="0" dirty="0" smtClean="0">
                <a:solidFill>
                  <a:srgbClr val="002060"/>
                </a:solidFill>
                <a:latin typeface="Calibri"/>
              </a:rPr>
              <a:t>Revisions to the 10-Year Plan</a:t>
            </a:r>
            <a:endParaRPr kumimoji="0" lang="en-US" sz="3200" b="1" i="0" u="sng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F9C575-C558-4179-A275-75F883816E09}"/>
              </a:ext>
            </a:extLst>
          </p:cNvPr>
          <p:cNvSpPr/>
          <p:nvPr/>
        </p:nvSpPr>
        <p:spPr>
          <a:xfrm>
            <a:off x="-169619" y="2953120"/>
            <a:ext cx="19765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Rural Economic Development Projects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5388" t="-1522" r="3826" b="1522"/>
          <a:stretch/>
        </p:blipFill>
        <p:spPr>
          <a:xfrm>
            <a:off x="18555" y="1718707"/>
            <a:ext cx="1600201" cy="12456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2414" t="7488" r="20611" b="3623"/>
          <a:stretch/>
        </p:blipFill>
        <p:spPr>
          <a:xfrm>
            <a:off x="1618757" y="1738616"/>
            <a:ext cx="1581644" cy="122572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F9C575-C558-4179-A275-75F883816E09}"/>
              </a:ext>
            </a:extLst>
          </p:cNvPr>
          <p:cNvSpPr/>
          <p:nvPr/>
        </p:nvSpPr>
        <p:spPr>
          <a:xfrm>
            <a:off x="1574862" y="2953120"/>
            <a:ext cx="16566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Urban Projects to Combat Congestion &amp; Delay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145244" y="2854322"/>
            <a:ext cx="1630054" cy="783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600" i="1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More </a:t>
            </a:r>
            <a:r>
              <a:rPr lang="en-US" sz="1600" i="1" dirty="0" smtClean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Bridge Projects</a:t>
            </a:r>
            <a:endParaRPr lang="en-US" sz="1600" i="1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19808" r="2893"/>
          <a:stretch/>
        </p:blipFill>
        <p:spPr>
          <a:xfrm>
            <a:off x="3200400" y="1733550"/>
            <a:ext cx="1370317" cy="1228619"/>
          </a:xfrm>
          <a:prstGeom prst="rect">
            <a:avLst/>
          </a:prstGeom>
        </p:spPr>
      </p:pic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6200" y="4705350"/>
            <a:ext cx="2133600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F042871F-8726-424E-B037-0DF994D14E3D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25334" r="8164"/>
          <a:stretch/>
        </p:blipFill>
        <p:spPr>
          <a:xfrm>
            <a:off x="7562355" y="1759626"/>
            <a:ext cx="1600200" cy="1197634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7505223" y="2734641"/>
            <a:ext cx="1865816" cy="10528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US" sz="1800" i="1" dirty="0" smtClean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Drainage</a:t>
            </a:r>
          </a:p>
          <a:p>
            <a:pPr marR="0" lvl="0"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US" sz="1800" i="1" dirty="0" smtClean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Projects</a:t>
            </a:r>
            <a:endParaRPr lang="en-US" sz="1800" i="1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556397" y="2825128"/>
            <a:ext cx="1611033" cy="8282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US" sz="1600" i="1" dirty="0" smtClean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More Paving &amp; Safety Projects</a:t>
            </a:r>
            <a:endParaRPr lang="en-US" sz="1600" i="1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l="1" r="20572" b="2443"/>
          <a:stretch/>
        </p:blipFill>
        <p:spPr>
          <a:xfrm>
            <a:off x="4564316" y="1733549"/>
            <a:ext cx="1531185" cy="12286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/>
          <a:srcRect r="13199"/>
          <a:stretch/>
        </p:blipFill>
        <p:spPr>
          <a:xfrm>
            <a:off x="6054880" y="1733549"/>
            <a:ext cx="1525283" cy="1228619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5955579" y="2841752"/>
            <a:ext cx="1867172" cy="794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600" i="1" dirty="0" smtClean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More Interstate Work</a:t>
            </a:r>
            <a:endParaRPr lang="en-US" sz="1600" i="1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24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4094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Regional Mobility</a:t>
            </a: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6200" y="4705350"/>
            <a:ext cx="2133600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F042871F-8726-424E-B037-0DF994D14E3D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116" y="666294"/>
            <a:ext cx="4800600" cy="3861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2619" y="895350"/>
            <a:ext cx="45007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Addressing urban congestion and rural economic development was not addressed in last state funding bills.  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Will increase annual funding from $138M to $238M over next four years. 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Funding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increased by $26M this year to give every MPO/COG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a minimum of $4M.</a:t>
            </a:r>
          </a:p>
        </p:txBody>
      </p:sp>
    </p:spTree>
    <p:extLst>
      <p:ext uri="{BB962C8B-B14F-4D97-AF65-F5344CB8AC3E}">
        <p14:creationId xmlns:p14="http://schemas.microsoft.com/office/powerpoint/2010/main" val="110433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7" y="245888"/>
            <a:ext cx="2819400" cy="2819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4" y="3601215"/>
            <a:ext cx="1523788" cy="8742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089" y="3592941"/>
            <a:ext cx="1294034" cy="8825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30938" b="-762"/>
          <a:stretch/>
        </p:blipFill>
        <p:spPr>
          <a:xfrm>
            <a:off x="2749794" y="3592940"/>
            <a:ext cx="1317295" cy="8939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5871" r="8145" b="-450"/>
          <a:stretch/>
        </p:blipFill>
        <p:spPr>
          <a:xfrm>
            <a:off x="1537522" y="3592940"/>
            <a:ext cx="1229205" cy="893961"/>
          </a:xfrm>
          <a:prstGeom prst="rect">
            <a:avLst/>
          </a:prstGeom>
        </p:spPr>
      </p:pic>
      <p:pic>
        <p:nvPicPr>
          <p:cNvPr id="13" name="Picture 2" descr="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490" y="3551767"/>
            <a:ext cx="1259797" cy="92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l="17183" r="5493"/>
          <a:stretch/>
        </p:blipFill>
        <p:spPr>
          <a:xfrm>
            <a:off x="6754131" y="3562350"/>
            <a:ext cx="1134197" cy="9131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1123" y="3592941"/>
            <a:ext cx="1393008" cy="8825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853267" y="1200150"/>
            <a:ext cx="6169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Transformative Opportunities</a:t>
            </a:r>
          </a:p>
        </p:txBody>
      </p:sp>
      <p:sp>
        <p:nvSpPr>
          <p:cNvPr id="2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6200" y="4705350"/>
            <a:ext cx="2133600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F042871F-8726-424E-B037-0DF994D14E3D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70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6949"/>
            <a:ext cx="6714771" cy="494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8525" y="1990366"/>
            <a:ext cx="10455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42% Federal Funding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46855" y="932655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Proposed Phase 1 @ $300M, subject to General Assembly appropriation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5257800" y="1349113"/>
            <a:ext cx="589055" cy="2660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40287" y="456795"/>
            <a:ext cx="1828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$830M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97387" y="1739703"/>
            <a:ext cx="1828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$97M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8360" y="632722"/>
            <a:ext cx="1828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$375M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40345" y="2206881"/>
            <a:ext cx="1828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$75M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2632" y="2754788"/>
            <a:ext cx="1828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$50M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93509" y="3500127"/>
            <a:ext cx="1828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$70M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40287" y="1773483"/>
            <a:ext cx="1828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$522M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08033" y="2092879"/>
            <a:ext cx="1828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$126M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Arrow Connector 29"/>
          <p:cNvCxnSpPr>
            <a:endCxn id="37" idx="3"/>
          </p:cNvCxnSpPr>
          <p:nvPr/>
        </p:nvCxnSpPr>
        <p:spPr>
          <a:xfrm>
            <a:off x="3156512" y="1458546"/>
            <a:ext cx="68359" cy="609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912781" y="1251512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CCR Phases 1&amp;2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 $285M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00704" y="2373960"/>
            <a:ext cx="5367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2024 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04490" y="3340613"/>
            <a:ext cx="902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89265" y="4715458"/>
            <a:ext cx="902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2024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15526" y="4506697"/>
            <a:ext cx="902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2028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17997" y="4260125"/>
            <a:ext cx="902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2031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0599" y="1941546"/>
            <a:ext cx="18742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CCR Phases 3-5 thru 2027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37240" y="1086285"/>
            <a:ext cx="18742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≈2035 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25780" y="835742"/>
            <a:ext cx="18742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≈2035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79997" y="4592885"/>
            <a:ext cx="19812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2023/24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Mark Clark Extension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County &amp; SIB funded @ $725M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4580687" y="4017563"/>
            <a:ext cx="327172" cy="6203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4785981" y="3696264"/>
            <a:ext cx="550919" cy="1444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878765" y="3366730"/>
            <a:ext cx="32348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Preliminary Activities Underway on I 526 East &amp; West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Start Construction on Phase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(Airport &amp; Wando Terminal Interchanges)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Remaining Phases Sequenced in 2027 and beyond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37470" y="3038655"/>
            <a:ext cx="5078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2029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59431" y="2787390"/>
            <a:ext cx="15212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2035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209957" y="2557075"/>
            <a:ext cx="902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27546" y="3203198"/>
            <a:ext cx="902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2026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439404" y="4461064"/>
            <a:ext cx="2704596" cy="682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29000" y="54094"/>
            <a:ext cx="5714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 Interstate Widening Program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Includes New Federal Funding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07558" y="542220"/>
            <a:ext cx="18742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TBD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13463" y="750813"/>
            <a:ext cx="18742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TBD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6349" y="4840440"/>
            <a:ext cx="2133600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F042871F-8726-424E-B037-0DF994D14E3D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45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6949"/>
            <a:ext cx="6714771" cy="494384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2871F-8726-424E-B037-0DF994D14E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525" y="1990366"/>
            <a:ext cx="10455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42% Federal Funding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04490" y="3340613"/>
            <a:ext cx="902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89265" y="4715458"/>
            <a:ext cx="902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2024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15526" y="4506697"/>
            <a:ext cx="902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2026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17997" y="4260125"/>
            <a:ext cx="902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2028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09957" y="2557075"/>
            <a:ext cx="902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05344" y="3178820"/>
            <a:ext cx="902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2026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555115" y="4455395"/>
            <a:ext cx="888972" cy="682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025370" y="3441997"/>
            <a:ext cx="3118629" cy="1695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$453M in ARPA Funds and pending $133M in State Budget provide opportunity to accelerate these projects.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0" name="Picture 49" descr="cid:FCE4EAD6-F81B-405D-9859-CABD1165E96C"/>
          <p:cNvPicPr/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928" y="746633"/>
            <a:ext cx="789908" cy="11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Rectangle 50"/>
          <p:cNvSpPr/>
          <p:nvPr/>
        </p:nvSpPr>
        <p:spPr>
          <a:xfrm>
            <a:off x="6999601" y="724349"/>
            <a:ext cx="2085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$360M one-time infusion could accelerate by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years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221433" y="2193947"/>
            <a:ext cx="1780887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$200M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one-time infusion could accelerate by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2-3 years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5716" y="2241668"/>
            <a:ext cx="796402" cy="1104885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3234827" y="6775"/>
            <a:ext cx="61695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Acceleration Opportunities</a:t>
            </a:r>
          </a:p>
        </p:txBody>
      </p:sp>
      <p:sp>
        <p:nvSpPr>
          <p:cNvPr id="60" name="Oval 59"/>
          <p:cNvSpPr/>
          <p:nvPr/>
        </p:nvSpPr>
        <p:spPr>
          <a:xfrm rot="7131462">
            <a:off x="2874920" y="4242507"/>
            <a:ext cx="1098849" cy="616033"/>
          </a:xfrm>
          <a:prstGeom prst="ellipse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54628" y="3786245"/>
            <a:ext cx="1564684" cy="1249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07693" y="3801041"/>
            <a:ext cx="17561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Currently planned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≈$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935M over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9 years</a:t>
            </a:r>
          </a:p>
        </p:txBody>
      </p:sp>
      <p:sp>
        <p:nvSpPr>
          <p:cNvPr id="63" name="Oval 62"/>
          <p:cNvSpPr/>
          <p:nvPr/>
        </p:nvSpPr>
        <p:spPr>
          <a:xfrm rot="2319247">
            <a:off x="3091942" y="2607039"/>
            <a:ext cx="1741725" cy="781780"/>
          </a:xfrm>
          <a:prstGeom prst="ellipse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4157264" y="2473056"/>
            <a:ext cx="22216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Currently planned at ≈$1.5B over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 years</a:t>
            </a:r>
          </a:p>
        </p:txBody>
      </p:sp>
      <p:sp>
        <p:nvSpPr>
          <p:cNvPr id="29" name="Slide Number Placeholder 1"/>
          <p:cNvSpPr txBox="1">
            <a:spLocks/>
          </p:cNvSpPr>
          <p:nvPr/>
        </p:nvSpPr>
        <p:spPr>
          <a:xfrm>
            <a:off x="-36775" y="484241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F042871F-8726-424E-B037-0DF994D14E3D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18425" y="2390695"/>
            <a:ext cx="902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50602" y="3001781"/>
            <a:ext cx="902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67554" y="2794112"/>
            <a:ext cx="902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2029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9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331304" y="36195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SzPct val="91000"/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04800" y="28575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SzPct val="91000"/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191481" y="154364"/>
            <a:ext cx="8915400" cy="472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SzPct val="91000"/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Office of Local Government Services:  Open for Business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0" y="4770577"/>
            <a:ext cx="2133600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F042871F-8726-424E-B037-0DF994D14E3D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833352" y="1617420"/>
            <a:ext cx="14478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DS/F&amp;A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33352" y="2491891"/>
            <a:ext cx="14478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Director of Local Gov’t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6311" y="3639087"/>
            <a:ext cx="14478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23601" y="3631234"/>
            <a:ext cx="14478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LPA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713109" y="3639087"/>
            <a:ext cx="14478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22859" y="3639087"/>
            <a:ext cx="14478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Contract Assurance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19"/>
          <p:cNvCxnSpPr>
            <a:stCxn id="3" idx="2"/>
            <a:endCxn id="8" idx="0"/>
          </p:cNvCxnSpPr>
          <p:nvPr/>
        </p:nvCxnSpPr>
        <p:spPr>
          <a:xfrm>
            <a:off x="4557252" y="2303220"/>
            <a:ext cx="0" cy="1886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8" idx="2"/>
            <a:endCxn id="10" idx="0"/>
          </p:cNvCxnSpPr>
          <p:nvPr/>
        </p:nvCxnSpPr>
        <p:spPr>
          <a:xfrm rot="5400000">
            <a:off x="2501134" y="1582969"/>
            <a:ext cx="385196" cy="372704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8" idx="2"/>
            <a:endCxn id="11" idx="0"/>
          </p:cNvCxnSpPr>
          <p:nvPr/>
        </p:nvCxnSpPr>
        <p:spPr>
          <a:xfrm rot="5400000">
            <a:off x="3463706" y="2537687"/>
            <a:ext cx="377343" cy="180975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8" idx="2"/>
            <a:endCxn id="12" idx="0"/>
          </p:cNvCxnSpPr>
          <p:nvPr/>
        </p:nvCxnSpPr>
        <p:spPr>
          <a:xfrm rot="16200000" flipH="1">
            <a:off x="5304532" y="2506610"/>
            <a:ext cx="385196" cy="18797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8" idx="2"/>
            <a:endCxn id="13" idx="0"/>
          </p:cNvCxnSpPr>
          <p:nvPr/>
        </p:nvCxnSpPr>
        <p:spPr>
          <a:xfrm rot="16200000" flipH="1">
            <a:off x="6209407" y="1601735"/>
            <a:ext cx="385196" cy="368950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3833352" y="757878"/>
            <a:ext cx="14478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" name="Straight Connector 23"/>
          <p:cNvCxnSpPr>
            <a:stCxn id="23" idx="2"/>
          </p:cNvCxnSpPr>
          <p:nvPr/>
        </p:nvCxnSpPr>
        <p:spPr>
          <a:xfrm>
            <a:off x="4557252" y="1443678"/>
            <a:ext cx="0" cy="1886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3833351" y="3631234"/>
            <a:ext cx="14478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FPA/Grants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>
            <a:endCxn id="25" idx="0"/>
          </p:cNvCxnSpPr>
          <p:nvPr/>
        </p:nvCxnSpPr>
        <p:spPr>
          <a:xfrm>
            <a:off x="4557251" y="3253890"/>
            <a:ext cx="0" cy="377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06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331304" y="36195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SzPct val="91000"/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04800" y="293124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SzPct val="91000"/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191481" y="154364"/>
            <a:ext cx="8915400" cy="472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SzPct val="91000"/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What’s Next with Office of Local Government Services?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0" y="4781550"/>
            <a:ext cx="2133600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F042871F-8726-424E-B037-0DF994D14E3D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84" y="992937"/>
            <a:ext cx="454275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Reviews and policy revisions are currently underway for LPA and TAP programs.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Preparing for the influx of discretionary grant opportunities.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243" y="936402"/>
            <a:ext cx="4083113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4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331304" y="36195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SzPct val="91000"/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04800" y="28575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SzPct val="91000"/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152400" y="79513"/>
            <a:ext cx="8915400" cy="472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SzPct val="91000"/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Discretionary Grants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0" y="4777875"/>
            <a:ext cx="2133600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F042871F-8726-424E-B037-0DF994D14E3D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628650"/>
            <a:ext cx="58349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IIJA has created ~$100B in discretionary grants which presents an opportunity to bolster investments being made in new formula funds.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Administration has signaled it intends to support both state and local projects with particular emphasis on projects that support rehabilitation, safety, multiple modes, equity, and environmental goals.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Requires SCDOT to adapt how it has historically reacted to discretionary grants.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989371"/>
            <a:ext cx="2694666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9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331304" y="36195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SzPct val="91000"/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04800" y="28575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SzPct val="91000"/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152400" y="79513"/>
            <a:ext cx="8915400" cy="472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SzPct val="91000"/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Will SCDOT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Pursue Grants?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0" y="4781550"/>
            <a:ext cx="2133600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F042871F-8726-424E-B037-0DF994D14E3D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711250"/>
            <a:ext cx="55665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Developing strategy for state pursuit and local coordination.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Focus on projects that align with 10-Year Plan:</a:t>
            </a:r>
          </a:p>
          <a:p>
            <a:pPr marL="838190" marR="0" lvl="1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Pavements</a:t>
            </a:r>
          </a:p>
          <a:p>
            <a:pPr marL="838190" marR="0" lvl="1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Rural Road Safety</a:t>
            </a:r>
          </a:p>
          <a:p>
            <a:pPr marL="838190" marR="0" lvl="1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Interstates</a:t>
            </a:r>
          </a:p>
          <a:p>
            <a:pPr marL="838190" marR="0" lvl="1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Bridges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not pursue grants not aligned with priorities.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769134"/>
            <a:ext cx="3527803" cy="24836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3600" y="3252746"/>
            <a:ext cx="2789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SCDOT will focus on mega-bridges like I-95 over Lake Marion in its applications.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62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331304" y="36195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SzPct val="91000"/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04800" y="28575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SzPct val="91000"/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0" y="12905"/>
            <a:ext cx="8991600" cy="5014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SzPct val="91000"/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Will SCDOT Work with Locals Seeking Grants?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-27122" y="4781550"/>
            <a:ext cx="2133600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F042871F-8726-424E-B037-0DF994D14E3D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2342" y="666750"/>
            <a:ext cx="8915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97% of the federal-aid eligible roads in South Carolina are state highways with an integrated planning process with MPO’s and COG’s which serves to incorporate local feedback.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SCDOT is focusing its resources on the delivery of the 10-Year Plan. 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a local government pursues a grant for a project on the State Highway System, it needs to notice the Office of Local Government Services in advance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grant application.</a:t>
            </a:r>
          </a:p>
          <a:p>
            <a:pPr marL="838190" marR="0" lvl="1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SCDOT will issue a letter regarding project impacts to the State Highway System.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governments should be prepared to manage all aspects of the project including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grant application development, securing match funding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design, and construction.</a:t>
            </a:r>
          </a:p>
          <a:p>
            <a:pPr marL="838190" marR="0" lvl="1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SCDOT establishing on-call contract to assist locals with grant responsibilities. </a:t>
            </a:r>
          </a:p>
        </p:txBody>
      </p:sp>
    </p:spTree>
    <p:extLst>
      <p:ext uri="{BB962C8B-B14F-4D97-AF65-F5344CB8AC3E}">
        <p14:creationId xmlns:p14="http://schemas.microsoft.com/office/powerpoint/2010/main" val="292517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6200" y="4705350"/>
            <a:ext cx="2133600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F042871F-8726-424E-B037-0DF994D14E3D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0" y="458783"/>
            <a:ext cx="6096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US" sz="4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largest state highway system in the United States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52676" y="2746424"/>
            <a:ext cx="649132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r>
              <a:rPr kumimoji="0" lang="en-US" sz="4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fastest population growth rate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United States.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43200" y="2007382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erving the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76" y="214177"/>
            <a:ext cx="2286000" cy="2286000"/>
          </a:xfrm>
          <a:prstGeom prst="rect">
            <a:avLst/>
          </a:prstGeom>
        </p:spPr>
      </p:pic>
      <p:pic>
        <p:nvPicPr>
          <p:cNvPr id="13" name="Picture 2" descr="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7" y="2609641"/>
            <a:ext cx="2534198" cy="171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24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331304" y="36195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SzPct val="91000"/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04800" y="28575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SzPct val="91000"/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7368" y="1276350"/>
            <a:ext cx="4610100" cy="2307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SzPct val="91000"/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Justin Powell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Deputy Secretary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Finance and Administration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powelljp@scdot.org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803-737-1240 (office)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7368" y="4781550"/>
            <a:ext cx="2133600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F042871F-8726-424E-B037-0DF994D14E3D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10100" y="1276350"/>
            <a:ext cx="4610100" cy="2307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SzPct val="91000"/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Roxanne Ancheta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Director of Local Government Services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anchetarm@scdot.org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803-737-1232 (office)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411079"/>
            <a:ext cx="8915400" cy="472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SzPct val="91000"/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255014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6200" y="4705350"/>
            <a:ext cx="2133600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F042871F-8726-424E-B037-0DF994D14E3D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47750"/>
            <a:ext cx="2286000" cy="228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09713" y="214177"/>
            <a:ext cx="6331789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Bottom Line Upfront: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 smtClean="0">
              <a:solidFill>
                <a:srgbClr val="002060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dirty="0" smtClean="0">
                <a:solidFill>
                  <a:srgbClr val="002060"/>
                </a:solidFill>
                <a:latin typeface="Calibri"/>
              </a:rPr>
              <a:t>Excellent progress is being made towards getting to a state of good repair.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700" b="1" dirty="0" smtClean="0">
              <a:solidFill>
                <a:srgbClr val="002060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dirty="0" smtClean="0">
                <a:solidFill>
                  <a:srgbClr val="002060"/>
                </a:solidFill>
                <a:latin typeface="Calibri"/>
              </a:rPr>
              <a:t>Now we must incorporate projects to deal with the growth and economic development needs of our state.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386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19401" y="555299"/>
            <a:ext cx="63293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 dramatically increased Road and Bridge funding in 2017 which enabled the launching of a Strategic 10-Year Plan to repair and make some upgrades to the transportation network.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26" y="3057181"/>
            <a:ext cx="2599026" cy="14957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3060792"/>
            <a:ext cx="2207150" cy="15053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30938" b="-762"/>
          <a:stretch/>
        </p:blipFill>
        <p:spPr>
          <a:xfrm>
            <a:off x="4687375" y="3057181"/>
            <a:ext cx="2246825" cy="15247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15871" r="8145" b="-450"/>
          <a:stretch/>
        </p:blipFill>
        <p:spPr>
          <a:xfrm>
            <a:off x="2590800" y="3060792"/>
            <a:ext cx="2096575" cy="1505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865" y="2768456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Rural Road Safety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96045" y="2793712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Interstates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19427" y="2771429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Paving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49220" y="2768456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Bridges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57150"/>
            <a:ext cx="2819400" cy="2819400"/>
          </a:xfrm>
          <a:prstGeom prst="rect">
            <a:avLst/>
          </a:prstGeom>
        </p:spPr>
      </p:pic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6200" y="4705350"/>
            <a:ext cx="2133600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F042871F-8726-424E-B037-0DF994D14E3D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71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" r="8689"/>
          <a:stretch/>
        </p:blipFill>
        <p:spPr bwMode="auto">
          <a:xfrm>
            <a:off x="6921172" y="1498976"/>
            <a:ext cx="996429" cy="7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1950" b="12213"/>
          <a:stretch/>
        </p:blipFill>
        <p:spPr>
          <a:xfrm>
            <a:off x="32973" y="739831"/>
            <a:ext cx="4937243" cy="380846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-47743"/>
            <a:ext cx="9203630" cy="7875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u="sng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 final 2¢ of the gas tax increase will occur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July 1,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2022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" r="8689"/>
          <a:stretch/>
        </p:blipFill>
        <p:spPr bwMode="auto">
          <a:xfrm>
            <a:off x="2895600" y="3508414"/>
            <a:ext cx="996887" cy="79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9" r="10021"/>
          <a:stretch/>
        </p:blipFill>
        <p:spPr bwMode="auto">
          <a:xfrm>
            <a:off x="3893976" y="2989863"/>
            <a:ext cx="976542" cy="79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" r="8689"/>
          <a:stretch/>
        </p:blipFill>
        <p:spPr bwMode="auto">
          <a:xfrm>
            <a:off x="4891513" y="2498089"/>
            <a:ext cx="996887" cy="79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24000" y="2664455"/>
            <a:ext cx="1951649" cy="56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28.75¢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7/22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7982" y="3444948"/>
            <a:ext cx="1825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29.1¢ Gas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32.6¢ Diesel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52151" y="1572734"/>
            <a:ext cx="140850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38.75¢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20586" y="3530152"/>
            <a:ext cx="24605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1¢ generates   ≈ $36 Million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" r="8689"/>
          <a:stretch/>
        </p:blipFill>
        <p:spPr bwMode="auto">
          <a:xfrm>
            <a:off x="5886884" y="1980415"/>
            <a:ext cx="996887" cy="79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" r="8689"/>
          <a:stretch/>
        </p:blipFill>
        <p:spPr bwMode="auto">
          <a:xfrm>
            <a:off x="7917601" y="985906"/>
            <a:ext cx="996429" cy="7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901278" y="979486"/>
            <a:ext cx="1035843" cy="777415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18559" y="1572734"/>
            <a:ext cx="1035843" cy="7303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6200" y="4705350"/>
            <a:ext cx="2133600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F042871F-8726-424E-B037-0DF994D14E3D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7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8E3A9AEE-410C-4D82-AAD4-819184E6FD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867811"/>
              </p:ext>
            </p:extLst>
          </p:nvPr>
        </p:nvGraphicFramePr>
        <p:xfrm>
          <a:off x="55968" y="783359"/>
          <a:ext cx="8889450" cy="4858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0" name="Rectangle 39"/>
          <p:cNvSpPr/>
          <p:nvPr/>
        </p:nvSpPr>
        <p:spPr>
          <a:xfrm>
            <a:off x="0" y="340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Road and</a:t>
            </a:r>
            <a:r>
              <a:rPr kumimoji="0" lang="en-US" sz="3200" b="1" i="0" u="sng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 Bridge Construction in SC has Tripled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6200" y="4705350"/>
            <a:ext cx="2133600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F042871F-8726-424E-B037-0DF994D14E3D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E3A9AEE-410C-4D82-AAD4-819184E6FD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943697"/>
              </p:ext>
            </p:extLst>
          </p:nvPr>
        </p:nvGraphicFramePr>
        <p:xfrm>
          <a:off x="44344" y="698268"/>
          <a:ext cx="8686800" cy="4062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25"/>
          <p:cNvSpPr txBox="1"/>
          <p:nvPr/>
        </p:nvSpPr>
        <p:spPr>
          <a:xfrm>
            <a:off x="304800" y="2729551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$1B</a:t>
            </a:r>
          </a:p>
        </p:txBody>
      </p:sp>
      <p:sp>
        <p:nvSpPr>
          <p:cNvPr id="16" name="TextBox 25"/>
          <p:cNvSpPr txBox="1"/>
          <p:nvPr/>
        </p:nvSpPr>
        <p:spPr>
          <a:xfrm>
            <a:off x="7824061" y="673268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$3.5B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1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6" y="1200928"/>
            <a:ext cx="2599026" cy="14996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246" y="1204540"/>
            <a:ext cx="2207150" cy="15053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30938" b="-762"/>
          <a:stretch/>
        </p:blipFill>
        <p:spPr>
          <a:xfrm>
            <a:off x="4709421" y="1200929"/>
            <a:ext cx="2246825" cy="15247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15871" r="8145" b="-450"/>
          <a:stretch/>
        </p:blipFill>
        <p:spPr>
          <a:xfrm>
            <a:off x="2612846" y="1196860"/>
            <a:ext cx="2096575" cy="1513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675" y="870623"/>
            <a:ext cx="2576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tx2"/>
                </a:solidFill>
              </a:rPr>
              <a:t>Rural Road Safety</a:t>
            </a:r>
            <a:endParaRPr lang="en-US" sz="2000" b="1" i="1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96347" y="882106"/>
            <a:ext cx="2019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tx2"/>
                </a:solidFill>
              </a:rPr>
              <a:t>Interstates</a:t>
            </a:r>
            <a:endParaRPr lang="en-US" sz="2000" b="1" i="1" dirty="0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96093" y="870622"/>
            <a:ext cx="2019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tx2"/>
                </a:solidFill>
              </a:rPr>
              <a:t>Paving</a:t>
            </a:r>
            <a:endParaRPr lang="en-US" sz="2000" b="1" i="1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31511" y="870622"/>
            <a:ext cx="2019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tx2"/>
                </a:solidFill>
              </a:rPr>
              <a:t>Bridges</a:t>
            </a:r>
            <a:endParaRPr lang="en-US" sz="2000" b="1" i="1" dirty="0">
              <a:solidFill>
                <a:schemeClr val="tx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6821" y="2700602"/>
            <a:ext cx="1905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722 m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iles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002060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Calibri"/>
              </a:rPr>
              <a:t>New Target of 1250 miles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55837" y="2700602"/>
            <a:ext cx="1905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235 b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ridges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002060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Calibri"/>
              </a:rPr>
              <a:t>New Target of 500 bridges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65637" y="2700602"/>
            <a:ext cx="1905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80 m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iles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002060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2000" b="1" dirty="0" smtClean="0">
                <a:solidFill>
                  <a:srgbClr val="002060"/>
                </a:solidFill>
              </a:rPr>
              <a:t>Minimum of 140 miles Targeted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04043" y="2678007"/>
            <a:ext cx="22671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&gt;5800 miles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002060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Calibri"/>
              </a:rPr>
              <a:t>Pavements measuring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Calibri"/>
              </a:rPr>
              <a:t>% Good have doubled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74885" y="-64037"/>
            <a:ext cx="6331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10-Year Plan Accomplishments</a:t>
            </a:r>
          </a:p>
        </p:txBody>
      </p:sp>
      <p:sp>
        <p:nvSpPr>
          <p:cNvPr id="2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6200" y="4705350"/>
            <a:ext cx="2133600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F042871F-8726-424E-B037-0DF994D14E3D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96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7999" y="312688"/>
            <a:ext cx="5638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Increased federal funds give us the opportunity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incorporate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projects into our 10-Year Plan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deal with the growth and economic development needs of our state.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57150"/>
            <a:ext cx="2819400" cy="2819400"/>
          </a:xfrm>
          <a:prstGeom prst="rect">
            <a:avLst/>
          </a:prstGeom>
        </p:spPr>
      </p:pic>
      <p:pic>
        <p:nvPicPr>
          <p:cNvPr id="16" name="Picture 2" descr="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75" y="2676720"/>
            <a:ext cx="2677124" cy="184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17183" r="5493"/>
          <a:stretch/>
        </p:blipFill>
        <p:spPr>
          <a:xfrm>
            <a:off x="3581400" y="2676720"/>
            <a:ext cx="2285999" cy="18404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2676721"/>
            <a:ext cx="2859670" cy="1840471"/>
          </a:xfrm>
          <a:prstGeom prst="rect">
            <a:avLst/>
          </a:prstGeom>
        </p:spPr>
      </p:pic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6200" y="4705350"/>
            <a:ext cx="2133600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F042871F-8726-424E-B037-0DF994D14E3D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11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62645" y="1993087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58% State Funding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525" y="1990366"/>
            <a:ext cx="10455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42% Federal Funding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4094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Increased Federal Funding is Available to SCDOT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18406"/>
          <a:stretch/>
        </p:blipFill>
        <p:spPr>
          <a:xfrm>
            <a:off x="152400" y="1200150"/>
            <a:ext cx="3439569" cy="2806463"/>
          </a:xfrm>
          <a:prstGeom prst="rect">
            <a:avLst/>
          </a:prstGeom>
        </p:spPr>
      </p:pic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6200" y="4705350"/>
            <a:ext cx="2133600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F042871F-8726-424E-B037-0DF994D14E3D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64065" y="1131748"/>
            <a:ext cx="53799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$250 -300M Highway Formula Funds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Estimated 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$50-100M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Redistributed funds from other 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" y="4056830"/>
            <a:ext cx="9144000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$100M in recurring matching funds are needed to draw down these funds.</a:t>
            </a:r>
          </a:p>
        </p:txBody>
      </p:sp>
    </p:spTree>
    <p:extLst>
      <p:ext uri="{BB962C8B-B14F-4D97-AF65-F5344CB8AC3E}">
        <p14:creationId xmlns:p14="http://schemas.microsoft.com/office/powerpoint/2010/main" val="255208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17532</TotalTime>
  <Words>922</Words>
  <Application>Microsoft Office PowerPoint</Application>
  <PresentationFormat>On-screen Show (16:9)</PresentationFormat>
  <Paragraphs>230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Player, Lawton</dc:creator>
  <cp:lastModifiedBy>Powell, Justin P (Finance)</cp:lastModifiedBy>
  <cp:revision>456</cp:revision>
  <cp:lastPrinted>2022-02-01T19:43:37Z</cp:lastPrinted>
  <dcterms:created xsi:type="dcterms:W3CDTF">2019-05-20T19:21:20Z</dcterms:created>
  <dcterms:modified xsi:type="dcterms:W3CDTF">2022-06-13T21:54:04Z</dcterms:modified>
</cp:coreProperties>
</file>