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Authors.xml" ContentType="application/vnd.openxmlformats-officedocument.presentationml.commentAuth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harts/chart1.xml" ContentType="application/vnd.openxmlformats-officedocument.drawingml.chart+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665" r:id="rId3"/>
  </p:sldMasterIdLst>
  <p:notesMasterIdLst>
    <p:notesMasterId r:id="rId17"/>
  </p:notesMasterIdLst>
  <p:sldIdLst>
    <p:sldId id="315" r:id="rId4"/>
    <p:sldId id="510" r:id="rId5"/>
    <p:sldId id="489" r:id="rId6"/>
    <p:sldId id="586" r:id="rId7"/>
    <p:sldId id="587" r:id="rId8"/>
    <p:sldId id="490" r:id="rId9"/>
    <p:sldId id="512" r:id="rId10"/>
    <p:sldId id="517" r:id="rId11"/>
    <p:sldId id="570" r:id="rId12"/>
    <p:sldId id="588" r:id="rId13"/>
    <p:sldId id="577" r:id="rId14"/>
    <p:sldId id="581" r:id="rId15"/>
    <p:sldId id="569" r:id="rId16"/>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eech, Ted" initials="CT" lastIdx="4" clrIdx="0">
    <p:extLst>
      <p:ext uri="{19B8F6BF-5375-455C-9EA6-DF929625EA0E}">
        <p15:presenceInfo xmlns:p15="http://schemas.microsoft.com/office/powerpoint/2012/main" userId="S-1-5-21-2131832153-620773282-2133884337-875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336600"/>
    <a:srgbClr val="E46C0A"/>
    <a:srgbClr val="696CD9"/>
    <a:srgbClr val="2031D0"/>
    <a:srgbClr val="FF66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autoAdjust="0"/>
    <p:restoredTop sz="85619" autoAdjust="0"/>
  </p:normalViewPr>
  <p:slideViewPr>
    <p:cSldViewPr showGuides="1">
      <p:cViewPr varScale="1">
        <p:scale>
          <a:sx n="148" d="100"/>
          <a:sy n="148" d="100"/>
        </p:scale>
        <p:origin x="124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044196691279623E-2"/>
          <c:y val="9.1846710770596945E-2"/>
          <c:w val="0.93452737214204495"/>
          <c:h val="0.82111282966850496"/>
        </c:manualLayout>
      </c:layout>
      <c:areaChart>
        <c:grouping val="standard"/>
        <c:varyColors val="0"/>
        <c:ser>
          <c:idx val="0"/>
          <c:order val="0"/>
          <c:tx>
            <c:strRef>
              <c:f>'Pivot Chart All'!$B$1</c:f>
              <c:strCache>
                <c:ptCount val="1"/>
                <c:pt idx="0">
                  <c:v>Under Contract</c:v>
                </c:pt>
              </c:strCache>
            </c:strRef>
          </c:tx>
          <c:spPr>
            <a:gradFill flip="none" rotWithShape="1">
              <a:gsLst>
                <a:gs pos="0">
                  <a:srgbClr val="003CB4">
                    <a:shade val="30000"/>
                    <a:satMod val="115000"/>
                  </a:srgbClr>
                </a:gs>
                <a:gs pos="50000">
                  <a:srgbClr val="003CB4">
                    <a:shade val="67500"/>
                    <a:satMod val="115000"/>
                  </a:srgbClr>
                </a:gs>
                <a:gs pos="100000">
                  <a:srgbClr val="003CB4">
                    <a:shade val="100000"/>
                    <a:satMod val="115000"/>
                  </a:srgbClr>
                </a:gs>
              </a:gsLst>
              <a:lin ang="16200000" scaled="1"/>
              <a:tileRect/>
            </a:gradFill>
          </c:spPr>
          <c:cat>
            <c:numRef>
              <c:f>'Pivot Chart All'!$A$8:$A$164</c:f>
              <c:numCache>
                <c:formatCode>[$-409]mmm\-yy;@</c:formatCode>
                <c:ptCount val="157"/>
                <c:pt idx="0">
                  <c:v>39904</c:v>
                </c:pt>
                <c:pt idx="1">
                  <c:v>39934</c:v>
                </c:pt>
                <c:pt idx="2">
                  <c:v>39965</c:v>
                </c:pt>
                <c:pt idx="3">
                  <c:v>39995</c:v>
                </c:pt>
                <c:pt idx="4">
                  <c:v>40026</c:v>
                </c:pt>
                <c:pt idx="5">
                  <c:v>40057</c:v>
                </c:pt>
                <c:pt idx="6">
                  <c:v>40087</c:v>
                </c:pt>
                <c:pt idx="7">
                  <c:v>40118</c:v>
                </c:pt>
                <c:pt idx="8">
                  <c:v>40148</c:v>
                </c:pt>
                <c:pt idx="9">
                  <c:v>40179</c:v>
                </c:pt>
                <c:pt idx="10">
                  <c:v>40210</c:v>
                </c:pt>
                <c:pt idx="11">
                  <c:v>40238</c:v>
                </c:pt>
                <c:pt idx="12">
                  <c:v>40269</c:v>
                </c:pt>
                <c:pt idx="13">
                  <c:v>40299</c:v>
                </c:pt>
                <c:pt idx="14">
                  <c:v>40330</c:v>
                </c:pt>
                <c:pt idx="15">
                  <c:v>40360</c:v>
                </c:pt>
                <c:pt idx="16">
                  <c:v>40391</c:v>
                </c:pt>
                <c:pt idx="17">
                  <c:v>40422</c:v>
                </c:pt>
                <c:pt idx="18">
                  <c:v>40452</c:v>
                </c:pt>
                <c:pt idx="19">
                  <c:v>40483</c:v>
                </c:pt>
                <c:pt idx="20">
                  <c:v>40513</c:v>
                </c:pt>
                <c:pt idx="21">
                  <c:v>40544</c:v>
                </c:pt>
                <c:pt idx="22">
                  <c:v>40575</c:v>
                </c:pt>
                <c:pt idx="23">
                  <c:v>40603</c:v>
                </c:pt>
                <c:pt idx="24">
                  <c:v>40634</c:v>
                </c:pt>
                <c:pt idx="25">
                  <c:v>40664</c:v>
                </c:pt>
                <c:pt idx="26">
                  <c:v>40695</c:v>
                </c:pt>
                <c:pt idx="27">
                  <c:v>40725</c:v>
                </c:pt>
                <c:pt idx="28">
                  <c:v>40756</c:v>
                </c:pt>
                <c:pt idx="29">
                  <c:v>40787</c:v>
                </c:pt>
                <c:pt idx="30">
                  <c:v>40817</c:v>
                </c:pt>
                <c:pt idx="31">
                  <c:v>40848</c:v>
                </c:pt>
                <c:pt idx="32">
                  <c:v>40878</c:v>
                </c:pt>
                <c:pt idx="33">
                  <c:v>40909</c:v>
                </c:pt>
                <c:pt idx="34">
                  <c:v>40940</c:v>
                </c:pt>
                <c:pt idx="35">
                  <c:v>40969</c:v>
                </c:pt>
                <c:pt idx="36">
                  <c:v>41000</c:v>
                </c:pt>
                <c:pt idx="37">
                  <c:v>41030</c:v>
                </c:pt>
                <c:pt idx="38">
                  <c:v>41061</c:v>
                </c:pt>
                <c:pt idx="39">
                  <c:v>41091</c:v>
                </c:pt>
                <c:pt idx="40">
                  <c:v>41122</c:v>
                </c:pt>
                <c:pt idx="41">
                  <c:v>41153</c:v>
                </c:pt>
                <c:pt idx="42">
                  <c:v>41183</c:v>
                </c:pt>
                <c:pt idx="43">
                  <c:v>41214</c:v>
                </c:pt>
                <c:pt idx="44">
                  <c:v>41244</c:v>
                </c:pt>
                <c:pt idx="45">
                  <c:v>41275</c:v>
                </c:pt>
                <c:pt idx="46">
                  <c:v>41306</c:v>
                </c:pt>
                <c:pt idx="47">
                  <c:v>41334</c:v>
                </c:pt>
                <c:pt idx="48">
                  <c:v>41365</c:v>
                </c:pt>
                <c:pt idx="49">
                  <c:v>41395</c:v>
                </c:pt>
                <c:pt idx="50">
                  <c:v>41426</c:v>
                </c:pt>
                <c:pt idx="51">
                  <c:v>41456</c:v>
                </c:pt>
                <c:pt idx="52">
                  <c:v>41487</c:v>
                </c:pt>
                <c:pt idx="53">
                  <c:v>41518</c:v>
                </c:pt>
                <c:pt idx="54">
                  <c:v>41548</c:v>
                </c:pt>
                <c:pt idx="55">
                  <c:v>41579</c:v>
                </c:pt>
                <c:pt idx="56">
                  <c:v>41609</c:v>
                </c:pt>
                <c:pt idx="57">
                  <c:v>41640</c:v>
                </c:pt>
                <c:pt idx="58">
                  <c:v>41671</c:v>
                </c:pt>
                <c:pt idx="59">
                  <c:v>41699</c:v>
                </c:pt>
                <c:pt idx="60">
                  <c:v>41730</c:v>
                </c:pt>
                <c:pt idx="61">
                  <c:v>41760</c:v>
                </c:pt>
                <c:pt idx="62">
                  <c:v>41791</c:v>
                </c:pt>
                <c:pt idx="63">
                  <c:v>41821</c:v>
                </c:pt>
                <c:pt idx="64">
                  <c:v>41852</c:v>
                </c:pt>
                <c:pt idx="65">
                  <c:v>41883</c:v>
                </c:pt>
                <c:pt idx="66">
                  <c:v>41913</c:v>
                </c:pt>
                <c:pt idx="67">
                  <c:v>41944</c:v>
                </c:pt>
                <c:pt idx="68">
                  <c:v>41974</c:v>
                </c:pt>
                <c:pt idx="69">
                  <c:v>42005</c:v>
                </c:pt>
                <c:pt idx="70">
                  <c:v>42036</c:v>
                </c:pt>
                <c:pt idx="71">
                  <c:v>42064</c:v>
                </c:pt>
                <c:pt idx="72">
                  <c:v>42095</c:v>
                </c:pt>
                <c:pt idx="73">
                  <c:v>42125</c:v>
                </c:pt>
                <c:pt idx="74">
                  <c:v>42156</c:v>
                </c:pt>
                <c:pt idx="75">
                  <c:v>42186</c:v>
                </c:pt>
                <c:pt idx="76">
                  <c:v>42217</c:v>
                </c:pt>
                <c:pt idx="77">
                  <c:v>42248</c:v>
                </c:pt>
                <c:pt idx="78">
                  <c:v>42309</c:v>
                </c:pt>
                <c:pt idx="79">
                  <c:v>42339</c:v>
                </c:pt>
                <c:pt idx="80">
                  <c:v>42370</c:v>
                </c:pt>
                <c:pt idx="81">
                  <c:v>42401</c:v>
                </c:pt>
                <c:pt idx="82">
                  <c:v>42430</c:v>
                </c:pt>
                <c:pt idx="83">
                  <c:v>42461</c:v>
                </c:pt>
                <c:pt idx="84">
                  <c:v>42491</c:v>
                </c:pt>
                <c:pt idx="85">
                  <c:v>42522</c:v>
                </c:pt>
                <c:pt idx="86">
                  <c:v>42552</c:v>
                </c:pt>
                <c:pt idx="87">
                  <c:v>42583</c:v>
                </c:pt>
                <c:pt idx="88">
                  <c:v>42614</c:v>
                </c:pt>
                <c:pt idx="89">
                  <c:v>42675</c:v>
                </c:pt>
                <c:pt idx="90" formatCode="m/d/yyyy">
                  <c:v>42705</c:v>
                </c:pt>
                <c:pt idx="91" formatCode="m/d/yyyy">
                  <c:v>42736</c:v>
                </c:pt>
                <c:pt idx="92" formatCode="m/d/yyyy">
                  <c:v>42767</c:v>
                </c:pt>
                <c:pt idx="93" formatCode="m/d/yyyy">
                  <c:v>42795</c:v>
                </c:pt>
                <c:pt idx="94" formatCode="m/d/yyyy">
                  <c:v>42826</c:v>
                </c:pt>
                <c:pt idx="95" formatCode="m/d/yyyy">
                  <c:v>42856</c:v>
                </c:pt>
                <c:pt idx="96" formatCode="m/d/yyyy">
                  <c:v>42887</c:v>
                </c:pt>
                <c:pt idx="97" formatCode="m/d/yyyy">
                  <c:v>42917</c:v>
                </c:pt>
                <c:pt idx="98" formatCode="m/d/yyyy">
                  <c:v>42948</c:v>
                </c:pt>
                <c:pt idx="99" formatCode="m/d/yyyy">
                  <c:v>42979</c:v>
                </c:pt>
                <c:pt idx="100" formatCode="m/d/yyyy">
                  <c:v>43009</c:v>
                </c:pt>
                <c:pt idx="101" formatCode="m/d/yyyy">
                  <c:v>43040</c:v>
                </c:pt>
                <c:pt idx="102" formatCode="m/d/yyyy">
                  <c:v>43070</c:v>
                </c:pt>
                <c:pt idx="103" formatCode="m/d/yyyy">
                  <c:v>43101</c:v>
                </c:pt>
                <c:pt idx="104" formatCode="m/d/yyyy">
                  <c:v>43132</c:v>
                </c:pt>
                <c:pt idx="105" formatCode="m/d/yyyy">
                  <c:v>43160</c:v>
                </c:pt>
                <c:pt idx="106" formatCode="m/d/yyyy">
                  <c:v>43191</c:v>
                </c:pt>
                <c:pt idx="107" formatCode="m/d/yyyy">
                  <c:v>43221</c:v>
                </c:pt>
                <c:pt idx="108" formatCode="m/d/yyyy">
                  <c:v>43252</c:v>
                </c:pt>
                <c:pt idx="109" formatCode="m/d/yyyy">
                  <c:v>43282</c:v>
                </c:pt>
                <c:pt idx="110" formatCode="m/d/yyyy">
                  <c:v>43313</c:v>
                </c:pt>
                <c:pt idx="111" formatCode="m/d/yyyy">
                  <c:v>43344</c:v>
                </c:pt>
                <c:pt idx="112" formatCode="m/d/yyyy">
                  <c:v>43374</c:v>
                </c:pt>
                <c:pt idx="113" formatCode="m/d/yyyy">
                  <c:v>43405</c:v>
                </c:pt>
                <c:pt idx="114" formatCode="m/d/yyyy">
                  <c:v>43435</c:v>
                </c:pt>
                <c:pt idx="115" formatCode="m/d/yyyy">
                  <c:v>43466</c:v>
                </c:pt>
                <c:pt idx="116" formatCode="m/d/yyyy">
                  <c:v>43497</c:v>
                </c:pt>
                <c:pt idx="117" formatCode="m/d/yyyy">
                  <c:v>43525</c:v>
                </c:pt>
                <c:pt idx="118" formatCode="m/d/yyyy">
                  <c:v>43556</c:v>
                </c:pt>
                <c:pt idx="119" formatCode="m/d/yyyy">
                  <c:v>43586</c:v>
                </c:pt>
                <c:pt idx="120" formatCode="m/d/yyyy">
                  <c:v>43617</c:v>
                </c:pt>
                <c:pt idx="121" formatCode="m/d/yyyy">
                  <c:v>43647</c:v>
                </c:pt>
                <c:pt idx="122" formatCode="m/d/yyyy">
                  <c:v>43678</c:v>
                </c:pt>
                <c:pt idx="123" formatCode="m/d/yyyy">
                  <c:v>43709</c:v>
                </c:pt>
                <c:pt idx="124" formatCode="m/d/yyyy">
                  <c:v>43739</c:v>
                </c:pt>
                <c:pt idx="125" formatCode="m/d/yyyy">
                  <c:v>43770</c:v>
                </c:pt>
                <c:pt idx="126" formatCode="m/d/yyyy">
                  <c:v>43800</c:v>
                </c:pt>
                <c:pt idx="127" formatCode="m/d/yyyy">
                  <c:v>43831</c:v>
                </c:pt>
                <c:pt idx="128" formatCode="m/d/yyyy">
                  <c:v>43862</c:v>
                </c:pt>
                <c:pt idx="129" formatCode="m/d/yyyy">
                  <c:v>43891</c:v>
                </c:pt>
                <c:pt idx="130" formatCode="m/d/yyyy">
                  <c:v>43922</c:v>
                </c:pt>
                <c:pt idx="131" formatCode="m/d/yyyy">
                  <c:v>43952</c:v>
                </c:pt>
                <c:pt idx="132" formatCode="m/d/yyyy">
                  <c:v>43983</c:v>
                </c:pt>
                <c:pt idx="133" formatCode="m/d/yyyy">
                  <c:v>44013</c:v>
                </c:pt>
                <c:pt idx="134" formatCode="m/d/yyyy">
                  <c:v>44044</c:v>
                </c:pt>
                <c:pt idx="135" formatCode="m/d/yyyy">
                  <c:v>44075</c:v>
                </c:pt>
                <c:pt idx="136" formatCode="m/d/yyyy">
                  <c:v>44105</c:v>
                </c:pt>
                <c:pt idx="137" formatCode="m/d/yyyy">
                  <c:v>44136</c:v>
                </c:pt>
                <c:pt idx="138" formatCode="m/d/yyyy">
                  <c:v>44166</c:v>
                </c:pt>
                <c:pt idx="139" formatCode="m/d/yyyy">
                  <c:v>44197</c:v>
                </c:pt>
                <c:pt idx="140" formatCode="m/d/yyyy">
                  <c:v>44228</c:v>
                </c:pt>
                <c:pt idx="141" formatCode="m/d/yyyy">
                  <c:v>44256</c:v>
                </c:pt>
                <c:pt idx="142" formatCode="m/d/yyyy">
                  <c:v>44287</c:v>
                </c:pt>
                <c:pt idx="143" formatCode="m/d/yyyy">
                  <c:v>44317</c:v>
                </c:pt>
                <c:pt idx="144" formatCode="m/d/yyyy">
                  <c:v>44348</c:v>
                </c:pt>
                <c:pt idx="145" formatCode="m/d/yyyy">
                  <c:v>44378</c:v>
                </c:pt>
                <c:pt idx="146" formatCode="m/d/yyyy">
                  <c:v>44409</c:v>
                </c:pt>
                <c:pt idx="147" formatCode="m/d/yyyy">
                  <c:v>44440</c:v>
                </c:pt>
                <c:pt idx="148" formatCode="m/d/yyyy">
                  <c:v>44470</c:v>
                </c:pt>
                <c:pt idx="149" formatCode="m/d/yyyy">
                  <c:v>44501</c:v>
                </c:pt>
                <c:pt idx="150" formatCode="m/d/yyyy">
                  <c:v>44531</c:v>
                </c:pt>
                <c:pt idx="151" formatCode="m/d/yyyy">
                  <c:v>44562</c:v>
                </c:pt>
                <c:pt idx="152" formatCode="m/d/yyyy">
                  <c:v>44593</c:v>
                </c:pt>
                <c:pt idx="153" formatCode="m/d/yyyy">
                  <c:v>44621</c:v>
                </c:pt>
                <c:pt idx="154" formatCode="m/d/yyyy">
                  <c:v>44652</c:v>
                </c:pt>
                <c:pt idx="155" formatCode="m/d/yyyy">
                  <c:v>44713</c:v>
                </c:pt>
                <c:pt idx="156" formatCode="m/d/yyyy">
                  <c:v>44743</c:v>
                </c:pt>
              </c:numCache>
            </c:numRef>
          </c:cat>
          <c:val>
            <c:numRef>
              <c:f>'Pivot Chart All'!$B$5:$B$165</c:f>
              <c:numCache>
                <c:formatCode>"$"#,##0.00</c:formatCode>
                <c:ptCount val="161"/>
                <c:pt idx="0">
                  <c:v>837140159.87999964</c:v>
                </c:pt>
                <c:pt idx="1">
                  <c:v>835700841.77999973</c:v>
                </c:pt>
                <c:pt idx="2">
                  <c:v>891700748.45999968</c:v>
                </c:pt>
                <c:pt idx="3">
                  <c:v>922595617.57999992</c:v>
                </c:pt>
                <c:pt idx="4">
                  <c:v>950575824.04999971</c:v>
                </c:pt>
                <c:pt idx="5">
                  <c:v>990004312.14999998</c:v>
                </c:pt>
                <c:pt idx="6">
                  <c:v>1048308299.5400006</c:v>
                </c:pt>
                <c:pt idx="7">
                  <c:v>979903894.36000049</c:v>
                </c:pt>
                <c:pt idx="8">
                  <c:v>1050823348.54</c:v>
                </c:pt>
                <c:pt idx="9">
                  <c:v>1077296714.8000007</c:v>
                </c:pt>
                <c:pt idx="10">
                  <c:v>1086719359.0200005</c:v>
                </c:pt>
                <c:pt idx="11">
                  <c:v>1161873055.3600006</c:v>
                </c:pt>
                <c:pt idx="12">
                  <c:v>1148596859.6000006</c:v>
                </c:pt>
                <c:pt idx="13">
                  <c:v>1178383929.5600004</c:v>
                </c:pt>
                <c:pt idx="14">
                  <c:v>1191295996.5500007</c:v>
                </c:pt>
                <c:pt idx="15">
                  <c:v>1274980332.9200015</c:v>
                </c:pt>
                <c:pt idx="16">
                  <c:v>1129479502.8600004</c:v>
                </c:pt>
                <c:pt idx="17">
                  <c:v>1103747995.3899999</c:v>
                </c:pt>
                <c:pt idx="18">
                  <c:v>1147966871.3800001</c:v>
                </c:pt>
                <c:pt idx="19">
                  <c:v>1217087514.4199996</c:v>
                </c:pt>
                <c:pt idx="20">
                  <c:v>1247094469.0599995</c:v>
                </c:pt>
                <c:pt idx="21">
                  <c:v>1220814016.9799991</c:v>
                </c:pt>
                <c:pt idx="22">
                  <c:v>1323977286.7099996</c:v>
                </c:pt>
                <c:pt idx="23">
                  <c:v>1246248123.3800004</c:v>
                </c:pt>
                <c:pt idx="24">
                  <c:v>1264620616.2900009</c:v>
                </c:pt>
                <c:pt idx="25">
                  <c:v>1237412000.9500008</c:v>
                </c:pt>
                <c:pt idx="26">
                  <c:v>1408607465.0000007</c:v>
                </c:pt>
                <c:pt idx="27">
                  <c:v>1423410674.3900013</c:v>
                </c:pt>
                <c:pt idx="28">
                  <c:v>1395485473.3599999</c:v>
                </c:pt>
                <c:pt idx="29">
                  <c:v>1283930070.4999995</c:v>
                </c:pt>
                <c:pt idx="30">
                  <c:v>1349050011.2300005</c:v>
                </c:pt>
                <c:pt idx="31">
                  <c:v>1249312784.8100002</c:v>
                </c:pt>
                <c:pt idx="32">
                  <c:v>1243312897.3999999</c:v>
                </c:pt>
                <c:pt idx="33">
                  <c:v>1167535104.7999997</c:v>
                </c:pt>
                <c:pt idx="34">
                  <c:v>1125666187.6799991</c:v>
                </c:pt>
                <c:pt idx="35">
                  <c:v>1076318220.9499991</c:v>
                </c:pt>
                <c:pt idx="36">
                  <c:v>1067901573.7299992</c:v>
                </c:pt>
                <c:pt idx="37">
                  <c:v>999892991.49999964</c:v>
                </c:pt>
                <c:pt idx="38">
                  <c:v>987984261.61999965</c:v>
                </c:pt>
                <c:pt idx="39">
                  <c:v>1018448388.1099998</c:v>
                </c:pt>
                <c:pt idx="40">
                  <c:v>1138171682.4599996</c:v>
                </c:pt>
                <c:pt idx="41">
                  <c:v>1165725652.6599998</c:v>
                </c:pt>
                <c:pt idx="42">
                  <c:v>1192745206.4300003</c:v>
                </c:pt>
                <c:pt idx="43">
                  <c:v>1203635460.3400009</c:v>
                </c:pt>
                <c:pt idx="44">
                  <c:v>1191745094.7600007</c:v>
                </c:pt>
                <c:pt idx="45">
                  <c:v>1184740299.940001</c:v>
                </c:pt>
                <c:pt idx="46">
                  <c:v>1112650173.3799999</c:v>
                </c:pt>
                <c:pt idx="47">
                  <c:v>1074865305.6300001</c:v>
                </c:pt>
                <c:pt idx="48">
                  <c:v>1109577391.7100003</c:v>
                </c:pt>
                <c:pt idx="49">
                  <c:v>1002689402.35</c:v>
                </c:pt>
                <c:pt idx="50">
                  <c:v>1004066225.1699998</c:v>
                </c:pt>
                <c:pt idx="51">
                  <c:v>1034770786.9999998</c:v>
                </c:pt>
                <c:pt idx="52">
                  <c:v>1063034388.9300001</c:v>
                </c:pt>
                <c:pt idx="53">
                  <c:v>1071779218.62</c:v>
                </c:pt>
                <c:pt idx="54">
                  <c:v>981890316.6099999</c:v>
                </c:pt>
                <c:pt idx="55">
                  <c:v>1043641120.3199999</c:v>
                </c:pt>
                <c:pt idx="56">
                  <c:v>1017479102.4400002</c:v>
                </c:pt>
                <c:pt idx="57">
                  <c:v>1021719219.67</c:v>
                </c:pt>
                <c:pt idx="58">
                  <c:v>1025750427.7399997</c:v>
                </c:pt>
                <c:pt idx="59">
                  <c:v>982134773.54999948</c:v>
                </c:pt>
                <c:pt idx="60">
                  <c:v>1001964371.0399996</c:v>
                </c:pt>
                <c:pt idx="61">
                  <c:v>892671339.25999963</c:v>
                </c:pt>
                <c:pt idx="62">
                  <c:v>978657753.39999962</c:v>
                </c:pt>
                <c:pt idx="63">
                  <c:v>1006735938.3799994</c:v>
                </c:pt>
                <c:pt idx="64">
                  <c:v>1018373375.4599996</c:v>
                </c:pt>
                <c:pt idx="65">
                  <c:v>997255526.35999978</c:v>
                </c:pt>
                <c:pt idx="66">
                  <c:v>991573082.80999982</c:v>
                </c:pt>
                <c:pt idx="67">
                  <c:v>979496393.39999986</c:v>
                </c:pt>
                <c:pt idx="68">
                  <c:v>967201019.15999949</c:v>
                </c:pt>
                <c:pt idx="69">
                  <c:v>1228431846.2899992</c:v>
                </c:pt>
                <c:pt idx="70">
                  <c:v>1272897429.2099981</c:v>
                </c:pt>
                <c:pt idx="71">
                  <c:v>1240385446.6799979</c:v>
                </c:pt>
                <c:pt idx="72">
                  <c:v>1291958947.799998</c:v>
                </c:pt>
                <c:pt idx="73">
                  <c:v>1346107919.1999984</c:v>
                </c:pt>
                <c:pt idx="74">
                  <c:v>1359255398.5299983</c:v>
                </c:pt>
                <c:pt idx="75">
                  <c:v>1374926204.7099981</c:v>
                </c:pt>
                <c:pt idx="76">
                  <c:v>1360006407.6399984</c:v>
                </c:pt>
                <c:pt idx="77">
                  <c:v>1363635005.9899988</c:v>
                </c:pt>
                <c:pt idx="78">
                  <c:v>1297300021.5399995</c:v>
                </c:pt>
                <c:pt idx="79">
                  <c:v>1354310385.4899986</c:v>
                </c:pt>
                <c:pt idx="80">
                  <c:v>1357629374.3999984</c:v>
                </c:pt>
                <c:pt idx="81">
                  <c:v>1466852162.8599992</c:v>
                </c:pt>
                <c:pt idx="82">
                  <c:v>1422305033.3699987</c:v>
                </c:pt>
                <c:pt idx="83">
                  <c:v>1543011249.0699985</c:v>
                </c:pt>
                <c:pt idx="84">
                  <c:v>1639201424.8399987</c:v>
                </c:pt>
                <c:pt idx="85">
                  <c:v>1751359630.1799991</c:v>
                </c:pt>
                <c:pt idx="86">
                  <c:v>1732162060.2999992</c:v>
                </c:pt>
                <c:pt idx="87">
                  <c:v>2067327461.7899985</c:v>
                </c:pt>
                <c:pt idx="88">
                  <c:v>2088721510.4799998</c:v>
                </c:pt>
                <c:pt idx="89">
                  <c:v>2245454133.3800001</c:v>
                </c:pt>
                <c:pt idx="90">
                  <c:v>2325064759.3000011</c:v>
                </c:pt>
                <c:pt idx="91">
                  <c:v>2323868616.0100002</c:v>
                </c:pt>
                <c:pt idx="92">
                  <c:v>2693053517.1500006</c:v>
                </c:pt>
                <c:pt idx="93">
                  <c:v>2695887823.48</c:v>
                </c:pt>
                <c:pt idx="94">
                  <c:v>2841722322.5100002</c:v>
                </c:pt>
                <c:pt idx="95">
                  <c:v>2795418057.5900016</c:v>
                </c:pt>
                <c:pt idx="96">
                  <c:v>2860162633.920001</c:v>
                </c:pt>
                <c:pt idx="97">
                  <c:v>2872309652.3100009</c:v>
                </c:pt>
                <c:pt idx="98">
                  <c:v>2889969204.4100018</c:v>
                </c:pt>
                <c:pt idx="99">
                  <c:v>2880758884.6700006</c:v>
                </c:pt>
                <c:pt idx="100">
                  <c:v>2918956037.2199998</c:v>
                </c:pt>
                <c:pt idx="101">
                  <c:v>2932742224.75</c:v>
                </c:pt>
                <c:pt idx="102">
                  <c:v>2855124960.2400022</c:v>
                </c:pt>
                <c:pt idx="103">
                  <c:v>2870102287.0299997</c:v>
                </c:pt>
                <c:pt idx="104">
                  <c:v>2852571446.5900002</c:v>
                </c:pt>
                <c:pt idx="105">
                  <c:v>2842819986.9600019</c:v>
                </c:pt>
                <c:pt idx="106">
                  <c:v>2843999811.5799999</c:v>
                </c:pt>
                <c:pt idx="107">
                  <c:v>2839309673.1199999</c:v>
                </c:pt>
                <c:pt idx="108">
                  <c:v>2927198100.7400002</c:v>
                </c:pt>
                <c:pt idx="109">
                  <c:v>3056194661.8199997</c:v>
                </c:pt>
                <c:pt idx="110">
                  <c:v>3076307734.4700012</c:v>
                </c:pt>
                <c:pt idx="111">
                  <c:v>3078230528.9899988</c:v>
                </c:pt>
                <c:pt idx="112">
                  <c:v>3036652990.8599987</c:v>
                </c:pt>
                <c:pt idx="113">
                  <c:v>3103879820.7999983</c:v>
                </c:pt>
                <c:pt idx="114">
                  <c:v>3088055901.4699979</c:v>
                </c:pt>
                <c:pt idx="115">
                  <c:v>3147693828.4099994</c:v>
                </c:pt>
                <c:pt idx="116">
                  <c:v>3148784504.4299989</c:v>
                </c:pt>
                <c:pt idx="117">
                  <c:v>3063410150.7999983</c:v>
                </c:pt>
                <c:pt idx="118">
                  <c:v>3123457416.4399972</c:v>
                </c:pt>
                <c:pt idx="119">
                  <c:v>3180212585.4899969</c:v>
                </c:pt>
                <c:pt idx="120">
                  <c:v>3218682800.409996</c:v>
                </c:pt>
                <c:pt idx="121">
                  <c:v>3223251534.8799958</c:v>
                </c:pt>
                <c:pt idx="122">
                  <c:v>3269401929.1699953</c:v>
                </c:pt>
                <c:pt idx="123">
                  <c:v>3620770903.9399958</c:v>
                </c:pt>
                <c:pt idx="124">
                  <c:v>3641218124.159996</c:v>
                </c:pt>
                <c:pt idx="125">
                  <c:v>3571230856.8899965</c:v>
                </c:pt>
                <c:pt idx="126">
                  <c:v>3463399597.5399976</c:v>
                </c:pt>
                <c:pt idx="127">
                  <c:v>3434933668.6300001</c:v>
                </c:pt>
                <c:pt idx="128">
                  <c:v>3371918504.0599999</c:v>
                </c:pt>
                <c:pt idx="129">
                  <c:v>3251252987.7599998</c:v>
                </c:pt>
                <c:pt idx="130">
                  <c:v>3199210243.0599995</c:v>
                </c:pt>
                <c:pt idx="131">
                  <c:v>3273137135.0800009</c:v>
                </c:pt>
                <c:pt idx="132">
                  <c:v>3361321711.3700018</c:v>
                </c:pt>
                <c:pt idx="133">
                  <c:v>3284611828.9800014</c:v>
                </c:pt>
                <c:pt idx="134">
                  <c:v>3286510982.880002</c:v>
                </c:pt>
                <c:pt idx="135">
                  <c:v>3345180800.2800021</c:v>
                </c:pt>
                <c:pt idx="136">
                  <c:v>3319419211.4000015</c:v>
                </c:pt>
                <c:pt idx="137">
                  <c:v>3270904036.9900017</c:v>
                </c:pt>
                <c:pt idx="138">
                  <c:v>3196901354.2700005</c:v>
                </c:pt>
                <c:pt idx="139">
                  <c:v>3189990821.3100014</c:v>
                </c:pt>
                <c:pt idx="140">
                  <c:v>3214729371.0300016</c:v>
                </c:pt>
                <c:pt idx="141">
                  <c:v>2967549982.769999</c:v>
                </c:pt>
                <c:pt idx="142">
                  <c:v>2988670882.1099992</c:v>
                </c:pt>
                <c:pt idx="143">
                  <c:v>3100562736.9699998</c:v>
                </c:pt>
                <c:pt idx="144">
                  <c:v>3128245862.8200002</c:v>
                </c:pt>
                <c:pt idx="145">
                  <c:v>3223524358.5100021</c:v>
                </c:pt>
                <c:pt idx="146">
                  <c:v>3339710879.9100022</c:v>
                </c:pt>
                <c:pt idx="147">
                  <c:v>3344231263.2600002</c:v>
                </c:pt>
                <c:pt idx="148">
                  <c:v>3290842936.6599998</c:v>
                </c:pt>
                <c:pt idx="149">
                  <c:v>3257454689.71</c:v>
                </c:pt>
                <c:pt idx="150">
                  <c:v>3324534332.6100006</c:v>
                </c:pt>
                <c:pt idx="151">
                  <c:v>3603238358.5899987</c:v>
                </c:pt>
                <c:pt idx="152">
                  <c:v>3540654325.5999994</c:v>
                </c:pt>
                <c:pt idx="153">
                  <c:v>3719316438.7999992</c:v>
                </c:pt>
                <c:pt idx="154">
                  <c:v>3663078128.52</c:v>
                </c:pt>
                <c:pt idx="155">
                  <c:v>3748937933.8799992</c:v>
                </c:pt>
                <c:pt idx="156">
                  <c:v>3834531999.7000022</c:v>
                </c:pt>
                <c:pt idx="157">
                  <c:v>3499952362.7799988</c:v>
                </c:pt>
                <c:pt idx="158">
                  <c:v>3778042268.7200031</c:v>
                </c:pt>
                <c:pt idx="159">
                  <c:v>3674545114.570004</c:v>
                </c:pt>
                <c:pt idx="160">
                  <c:v>3709025809.1200013</c:v>
                </c:pt>
              </c:numCache>
            </c:numRef>
          </c:val>
          <c:extLst>
            <c:ext xmlns:c16="http://schemas.microsoft.com/office/drawing/2014/chart" uri="{C3380CC4-5D6E-409C-BE32-E72D297353CC}">
              <c16:uniqueId val="{00000000-C828-4723-B023-AA388EF55ABC}"/>
            </c:ext>
          </c:extLst>
        </c:ser>
        <c:dLbls>
          <c:showLegendKey val="0"/>
          <c:showVal val="0"/>
          <c:showCatName val="0"/>
          <c:showSerName val="0"/>
          <c:showPercent val="0"/>
          <c:showBubbleSize val="0"/>
        </c:dLbls>
        <c:axId val="172118496"/>
        <c:axId val="172118888"/>
      </c:areaChart>
      <c:dateAx>
        <c:axId val="172118496"/>
        <c:scaling>
          <c:orientation val="minMax"/>
        </c:scaling>
        <c:delete val="1"/>
        <c:axPos val="b"/>
        <c:numFmt formatCode="[$-409]mmm\-yy;@" sourceLinked="1"/>
        <c:majorTickMark val="none"/>
        <c:minorTickMark val="out"/>
        <c:tickLblPos val="nextTo"/>
        <c:crossAx val="172118888"/>
        <c:crosses val="autoZero"/>
        <c:auto val="1"/>
        <c:lblOffset val="100"/>
        <c:baseTimeUnit val="months"/>
      </c:dateAx>
      <c:valAx>
        <c:axId val="172118888"/>
        <c:scaling>
          <c:orientation val="minMax"/>
          <c:min val="0"/>
        </c:scaling>
        <c:delete val="1"/>
        <c:axPos val="l"/>
        <c:numFmt formatCode="&quot;$&quot;#,##0" sourceLinked="0"/>
        <c:majorTickMark val="none"/>
        <c:minorTickMark val="none"/>
        <c:tickLblPos val="nextTo"/>
        <c:crossAx val="172118496"/>
        <c:crosses val="autoZero"/>
        <c:crossBetween val="between"/>
        <c:majorUnit val="200000000"/>
        <c:dispUnits>
          <c:builtInUnit val="millions"/>
          <c:dispUnitsLbl>
            <c:layout>
              <c:manualLayout>
                <c:xMode val="edge"/>
                <c:yMode val="edge"/>
                <c:x val="2.3251899231071189E-2"/>
                <c:y val="0.42464137437365784"/>
              </c:manualLayout>
            </c:layout>
          </c:dispUnitsLbl>
        </c:dispUnits>
      </c:valAx>
      <c:spPr>
        <a:ln>
          <a:noFill/>
        </a:ln>
      </c:spPr>
    </c:plotArea>
    <c:plotVisOnly val="1"/>
    <c:dispBlanksAs val="zero"/>
    <c:showDLblsOverMax val="0"/>
  </c:chart>
  <c:spPr>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0.35405</cdr:x>
      <cdr:y>0.06269</cdr:y>
    </cdr:from>
    <cdr:to>
      <cdr:x>0.62597</cdr:x>
      <cdr:y>0.11315</cdr:y>
    </cdr:to>
    <cdr:sp macro="" textlink="">
      <cdr:nvSpPr>
        <cdr:cNvPr id="2" name="TextBox 1">
          <a:extLst xmlns:a="http://schemas.openxmlformats.org/drawingml/2006/main">
            <a:ext uri="{FF2B5EF4-FFF2-40B4-BE49-F238E27FC236}">
              <a16:creationId xmlns:a16="http://schemas.microsoft.com/office/drawing/2014/main" id="{CDD850FF-1A99-432A-BFA9-9A4C97DFF9A9}"/>
            </a:ext>
          </a:extLst>
        </cdr:cNvPr>
        <cdr:cNvSpPr txBox="1"/>
      </cdr:nvSpPr>
      <cdr:spPr>
        <a:xfrm xmlns:a="http://schemas.openxmlformats.org/drawingml/2006/main">
          <a:off x="3069167" y="394470"/>
          <a:ext cx="2357197" cy="317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0.8535</cdr:x>
      <cdr:y>0.3469</cdr:y>
    </cdr:from>
    <cdr:to>
      <cdr:x>1</cdr:x>
      <cdr:y>0.42764</cdr:y>
    </cdr:to>
    <cdr:sp macro="" textlink="">
      <cdr:nvSpPr>
        <cdr:cNvPr id="5" name="TextBox 4">
          <a:extLst xmlns:a="http://schemas.openxmlformats.org/drawingml/2006/main">
            <a:ext uri="{FF2B5EF4-FFF2-40B4-BE49-F238E27FC236}">
              <a16:creationId xmlns:a16="http://schemas.microsoft.com/office/drawing/2014/main" id="{44D1D254-A08C-4096-B672-4A16A530B29A}"/>
            </a:ext>
          </a:extLst>
        </cdr:cNvPr>
        <cdr:cNvSpPr txBox="1"/>
      </cdr:nvSpPr>
      <cdr:spPr>
        <a:xfrm xmlns:a="http://schemas.openxmlformats.org/drawingml/2006/main">
          <a:off x="8548688" y="2182813"/>
          <a:ext cx="1270000" cy="508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0.03509</cdr:x>
      <cdr:y>0</cdr:y>
    </cdr:from>
    <cdr:to>
      <cdr:x>0.68859</cdr:x>
      <cdr:y>0.14394</cdr:y>
    </cdr:to>
    <cdr:sp macro="" textlink="">
      <cdr:nvSpPr>
        <cdr:cNvPr id="13" name="TextBox 13"/>
        <cdr:cNvSpPr txBox="1"/>
      </cdr:nvSpPr>
      <cdr:spPr>
        <a:xfrm xmlns:a="http://schemas.openxmlformats.org/drawingml/2006/main">
          <a:off x="310168" y="0"/>
          <a:ext cx="5776417"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1219170">
            <a:defRPr/>
          </a:pPr>
          <a:endParaRPr lang="en-US" sz="3200" b="1" dirty="0">
            <a:solidFill>
              <a:srgbClr val="F79646">
                <a:lumMod val="75000"/>
              </a:srgbClr>
            </a:solidFill>
            <a:latin typeface="Calibri"/>
          </a:endParaRPr>
        </a:p>
      </cdr:txBody>
    </cdr:sp>
  </cdr:relSizeAnchor>
  <cdr:relSizeAnchor xmlns:cdr="http://schemas.openxmlformats.org/drawingml/2006/chartDrawing">
    <cdr:from>
      <cdr:x>0.05172</cdr:x>
      <cdr:y>0.1504</cdr:y>
    </cdr:from>
    <cdr:to>
      <cdr:x>0.98028</cdr:x>
      <cdr:y>0.71865</cdr:y>
    </cdr:to>
    <cdr:sp macro="" textlink="">
      <cdr:nvSpPr>
        <cdr:cNvPr id="3" name="Freeform 2"/>
        <cdr:cNvSpPr>
          <a:spLocks xmlns:a="http://schemas.openxmlformats.org/drawingml/2006/main"/>
        </cdr:cNvSpPr>
      </cdr:nvSpPr>
      <cdr:spPr>
        <a:xfrm xmlns:a="http://schemas.openxmlformats.org/drawingml/2006/main">
          <a:off x="457200" y="611016"/>
          <a:ext cx="8207697" cy="2308550"/>
        </a:xfrm>
        <a:custGeom xmlns:a="http://schemas.openxmlformats.org/drawingml/2006/main">
          <a:avLst/>
          <a:gdLst>
            <a:gd name="connsiteX0" fmla="*/ 0 w 9735204"/>
            <a:gd name="connsiteY0" fmla="*/ 2712993 h 2712993"/>
            <a:gd name="connsiteX1" fmla="*/ 2151934 w 9735204"/>
            <a:gd name="connsiteY1" fmla="*/ 2321107 h 2712993"/>
            <a:gd name="connsiteX2" fmla="*/ 4228241 w 9735204"/>
            <a:gd name="connsiteY2" fmla="*/ 2541113 h 2712993"/>
            <a:gd name="connsiteX3" fmla="*/ 9480884 w 9735204"/>
            <a:gd name="connsiteY3" fmla="*/ 141673 h 2712993"/>
            <a:gd name="connsiteX4" fmla="*/ 8951495 w 9735204"/>
            <a:gd name="connsiteY4" fmla="*/ 409805 h 2712993"/>
            <a:gd name="connsiteX0" fmla="*/ 0 w 9931878"/>
            <a:gd name="connsiteY0" fmla="*/ 2820234 h 2820234"/>
            <a:gd name="connsiteX1" fmla="*/ 2151934 w 9931878"/>
            <a:gd name="connsiteY1" fmla="*/ 2428348 h 2820234"/>
            <a:gd name="connsiteX2" fmla="*/ 4228241 w 9931878"/>
            <a:gd name="connsiteY2" fmla="*/ 2648354 h 2820234"/>
            <a:gd name="connsiteX3" fmla="*/ 9480884 w 9931878"/>
            <a:gd name="connsiteY3" fmla="*/ 248914 h 2820234"/>
            <a:gd name="connsiteX4" fmla="*/ 9632139 w 9931878"/>
            <a:gd name="connsiteY4" fmla="*/ 228288 h 2820234"/>
            <a:gd name="connsiteX0" fmla="*/ 0 w 9480884"/>
            <a:gd name="connsiteY0" fmla="*/ 2571320 h 2571320"/>
            <a:gd name="connsiteX1" fmla="*/ 2151934 w 9480884"/>
            <a:gd name="connsiteY1" fmla="*/ 2179434 h 2571320"/>
            <a:gd name="connsiteX2" fmla="*/ 4228241 w 9480884"/>
            <a:gd name="connsiteY2" fmla="*/ 2399440 h 2571320"/>
            <a:gd name="connsiteX3" fmla="*/ 9480884 w 9480884"/>
            <a:gd name="connsiteY3" fmla="*/ 0 h 2571320"/>
            <a:gd name="connsiteX0" fmla="*/ 0 w 9480884"/>
            <a:gd name="connsiteY0" fmla="*/ 2571320 h 2571320"/>
            <a:gd name="connsiteX1" fmla="*/ 2151934 w 9480884"/>
            <a:gd name="connsiteY1" fmla="*/ 2179434 h 2571320"/>
            <a:gd name="connsiteX2" fmla="*/ 4228241 w 9480884"/>
            <a:gd name="connsiteY2" fmla="*/ 2399440 h 2571320"/>
            <a:gd name="connsiteX3" fmla="*/ 7053942 w 9480884"/>
            <a:gd name="connsiteY3" fmla="*/ 428904 h 2571320"/>
            <a:gd name="connsiteX4" fmla="*/ 9480884 w 9480884"/>
            <a:gd name="connsiteY4" fmla="*/ 0 h 2571320"/>
            <a:gd name="connsiteX0" fmla="*/ 0 w 9474009"/>
            <a:gd name="connsiteY0" fmla="*/ 2536944 h 2536944"/>
            <a:gd name="connsiteX1" fmla="*/ 2151934 w 9474009"/>
            <a:gd name="connsiteY1" fmla="*/ 2145058 h 2536944"/>
            <a:gd name="connsiteX2" fmla="*/ 4228241 w 9474009"/>
            <a:gd name="connsiteY2" fmla="*/ 2365064 h 2536944"/>
            <a:gd name="connsiteX3" fmla="*/ 7053942 w 9474009"/>
            <a:gd name="connsiteY3" fmla="*/ 394528 h 2536944"/>
            <a:gd name="connsiteX4" fmla="*/ 9474009 w 9474009"/>
            <a:gd name="connsiteY4" fmla="*/ 0 h 2536944"/>
            <a:gd name="connsiteX0" fmla="*/ 0 w 9474009"/>
            <a:gd name="connsiteY0" fmla="*/ 2536944 h 2536944"/>
            <a:gd name="connsiteX1" fmla="*/ 2151934 w 9474009"/>
            <a:gd name="connsiteY1" fmla="*/ 2145058 h 2536944"/>
            <a:gd name="connsiteX2" fmla="*/ 4228241 w 9474009"/>
            <a:gd name="connsiteY2" fmla="*/ 2365064 h 2536944"/>
            <a:gd name="connsiteX3" fmla="*/ 7053942 w 9474009"/>
            <a:gd name="connsiteY3" fmla="*/ 394528 h 2536944"/>
            <a:gd name="connsiteX4" fmla="*/ 9474009 w 9474009"/>
            <a:gd name="connsiteY4" fmla="*/ 0 h 253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4009" h="2536944">
              <a:moveTo>
                <a:pt x="0" y="2536944"/>
              </a:moveTo>
              <a:cubicBezTo>
                <a:pt x="723613" y="2355324"/>
                <a:pt x="1447227" y="2173705"/>
                <a:pt x="2151934" y="2145058"/>
              </a:cubicBezTo>
              <a:cubicBezTo>
                <a:pt x="2856641" y="2116411"/>
                <a:pt x="3411240" y="2656819"/>
                <a:pt x="4228241" y="2365064"/>
              </a:cubicBezTo>
              <a:cubicBezTo>
                <a:pt x="5045242" y="2073309"/>
                <a:pt x="6178502" y="794435"/>
                <a:pt x="7053942" y="394528"/>
              </a:cubicBezTo>
              <a:cubicBezTo>
                <a:pt x="7929383" y="-5379"/>
                <a:pt x="9032851" y="119610"/>
                <a:pt x="9474009" y="0"/>
              </a:cubicBezTo>
            </a:path>
          </a:pathLst>
        </a:custGeom>
        <a:noFill xmlns:a="http://schemas.openxmlformats.org/drawingml/2006/main"/>
        <a:ln xmlns:a="http://schemas.openxmlformats.org/drawingml/2006/main" w="76200">
          <a:solidFill>
            <a:schemeClr val="accent6">
              <a:lumMod val="75000"/>
            </a:schemeClr>
          </a:solidFill>
          <a:tailEnd type="arrow"/>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0.87069</cdr:x>
      <cdr:y>0.80295</cdr:y>
    </cdr:from>
    <cdr:to>
      <cdr:x>0.97027</cdr:x>
      <cdr:y>0.89081</cdr:y>
    </cdr:to>
    <cdr:sp macro="" textlink="">
      <cdr:nvSpPr>
        <cdr:cNvPr id="14" name="TextBox 19"/>
        <cdr:cNvSpPr txBox="1"/>
      </cdr:nvSpPr>
      <cdr:spPr>
        <a:xfrm xmlns:a="http://schemas.openxmlformats.org/drawingml/2006/main">
          <a:off x="7696200" y="3262054"/>
          <a:ext cx="880207" cy="3569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2022</a:t>
          </a:r>
        </a:p>
      </cdr:txBody>
    </cdr:sp>
  </cdr:relSizeAnchor>
  <cdr:relSizeAnchor xmlns:cdr="http://schemas.openxmlformats.org/drawingml/2006/chartDrawing">
    <cdr:from>
      <cdr:x>0.04189</cdr:x>
      <cdr:y>0.81122</cdr:y>
    </cdr:from>
    <cdr:to>
      <cdr:x>0.14147</cdr:x>
      <cdr:y>0.89908</cdr:y>
    </cdr:to>
    <cdr:sp macro="" textlink="">
      <cdr:nvSpPr>
        <cdr:cNvPr id="15" name="TextBox 22"/>
        <cdr:cNvSpPr txBox="1"/>
      </cdr:nvSpPr>
      <cdr:spPr>
        <a:xfrm xmlns:a="http://schemas.openxmlformats.org/drawingml/2006/main">
          <a:off x="370271" y="3295652"/>
          <a:ext cx="880207" cy="3569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1219170">
            <a:defRPr/>
          </a:pPr>
          <a:r>
            <a:rPr lang="en-US" sz="2400" b="1" dirty="0">
              <a:solidFill>
                <a:prstClr val="white"/>
              </a:solidFill>
              <a:latin typeface="Calibri"/>
            </a:rPr>
            <a:t>2009</a:t>
          </a:r>
        </a:p>
      </cdr:txBody>
    </cdr:sp>
  </cdr:relSizeAnchor>
  <cdr:relSizeAnchor xmlns:cdr="http://schemas.openxmlformats.org/drawingml/2006/chartDrawing">
    <cdr:from>
      <cdr:x>0.30039</cdr:x>
      <cdr:y>0.80556</cdr:y>
    </cdr:from>
    <cdr:to>
      <cdr:x>0.39997</cdr:x>
      <cdr:y>0.89342</cdr:y>
    </cdr:to>
    <cdr:sp macro="" textlink="">
      <cdr:nvSpPr>
        <cdr:cNvPr id="16" name="TextBox 23"/>
        <cdr:cNvSpPr txBox="1"/>
      </cdr:nvSpPr>
      <cdr:spPr>
        <a:xfrm xmlns:a="http://schemas.openxmlformats.org/drawingml/2006/main">
          <a:off x="2655204" y="3272658"/>
          <a:ext cx="880208" cy="3569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2013</a:t>
          </a:r>
        </a:p>
      </cdr:txBody>
    </cdr:sp>
  </cdr:relSizeAnchor>
  <cdr:relSizeAnchor xmlns:cdr="http://schemas.openxmlformats.org/drawingml/2006/chartDrawing">
    <cdr:from>
      <cdr:x>0.59737</cdr:x>
      <cdr:y>0.80215</cdr:y>
    </cdr:from>
    <cdr:to>
      <cdr:x>0.69696</cdr:x>
      <cdr:y>0.89001</cdr:y>
    </cdr:to>
    <cdr:sp macro="" textlink="">
      <cdr:nvSpPr>
        <cdr:cNvPr id="17" name="TextBox 19"/>
        <cdr:cNvSpPr txBox="1"/>
      </cdr:nvSpPr>
      <cdr:spPr>
        <a:xfrm xmlns:a="http://schemas.openxmlformats.org/drawingml/2006/main">
          <a:off x="5280270" y="3258804"/>
          <a:ext cx="880296" cy="3569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2017</a:t>
          </a:r>
        </a:p>
      </cdr:txBody>
    </cdr:sp>
  </cdr:relSizeAnchor>
  <cdr:relSizeAnchor xmlns:cdr="http://schemas.openxmlformats.org/drawingml/2006/chartDrawing">
    <cdr:from>
      <cdr:x>0.72074</cdr:x>
      <cdr:y>0.39456</cdr:y>
    </cdr:from>
    <cdr:to>
      <cdr:x>0.94958</cdr:x>
      <cdr:y>0.59911</cdr:y>
    </cdr:to>
    <cdr:sp macro="" textlink="">
      <cdr:nvSpPr>
        <cdr:cNvPr id="18" name="TextBox 11"/>
        <cdr:cNvSpPr txBox="1"/>
      </cdr:nvSpPr>
      <cdr:spPr>
        <a:xfrm xmlns:a="http://schemas.openxmlformats.org/drawingml/2006/main">
          <a:off x="6535526" y="1602926"/>
          <a:ext cx="2075073" cy="8309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1219170">
            <a:defRPr/>
          </a:pPr>
          <a:r>
            <a:rPr lang="en-US" sz="2400" b="1" dirty="0">
              <a:solidFill>
                <a:prstClr val="white"/>
              </a:solidFill>
              <a:latin typeface="Calibri"/>
            </a:rPr>
            <a:t>Construction Contracts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3" tIns="46657" rIns="93313" bIns="46657" rtlCol="0"/>
          <a:lstStyle>
            <a:lvl1pPr algn="l">
              <a:defRPr sz="1200"/>
            </a:lvl1pPr>
          </a:lstStyle>
          <a:p>
            <a:endParaRPr lang="en-US" dirty="0"/>
          </a:p>
        </p:txBody>
      </p:sp>
      <p:sp>
        <p:nvSpPr>
          <p:cNvPr id="3" name="Date Placeholder 2"/>
          <p:cNvSpPr>
            <a:spLocks noGrp="1"/>
          </p:cNvSpPr>
          <p:nvPr>
            <p:ph type="dt" idx="1"/>
          </p:nvPr>
        </p:nvSpPr>
        <p:spPr>
          <a:xfrm>
            <a:off x="3978133" y="0"/>
            <a:ext cx="3043343" cy="467072"/>
          </a:xfrm>
          <a:prstGeom prst="rect">
            <a:avLst/>
          </a:prstGeom>
        </p:spPr>
        <p:txBody>
          <a:bodyPr vert="horz" lIns="93313" tIns="46657" rIns="93313" bIns="46657" rtlCol="0"/>
          <a:lstStyle>
            <a:lvl1pPr algn="r">
              <a:defRPr sz="1200"/>
            </a:lvl1pPr>
          </a:lstStyle>
          <a:p>
            <a:fld id="{7E635786-C12E-407D-8399-1FDB59750E91}" type="datetimeFigureOut">
              <a:rPr lang="en-US" smtClean="0"/>
              <a:t>1/18/23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3" tIns="46657" rIns="93313" bIns="46657"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3" tIns="46657" rIns="93313" bIns="466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3" tIns="46657" rIns="93313"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3" tIns="46657" rIns="93313" bIns="46657" rtlCol="0" anchor="b"/>
          <a:lstStyle>
            <a:lvl1pPr algn="r">
              <a:defRPr sz="1200"/>
            </a:lvl1pPr>
          </a:lstStyle>
          <a:p>
            <a:fld id="{0E935CEB-DF15-47E9-8782-84D2110C2C23}" type="slidenum">
              <a:rPr lang="en-US" smtClean="0"/>
              <a:t>‹#›</a:t>
            </a:fld>
            <a:endParaRPr lang="en-US" dirty="0"/>
          </a:p>
        </p:txBody>
      </p:sp>
    </p:spTree>
    <p:extLst>
      <p:ext uri="{BB962C8B-B14F-4D97-AF65-F5344CB8AC3E}">
        <p14:creationId xmlns:p14="http://schemas.microsoft.com/office/powerpoint/2010/main" val="104455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35CEB-DF15-47E9-8782-84D2110C2C23}" type="slidenum">
              <a:rPr lang="en-US" smtClean="0"/>
              <a:t>1</a:t>
            </a:fld>
            <a:endParaRPr lang="en-US" dirty="0"/>
          </a:p>
        </p:txBody>
      </p:sp>
    </p:spTree>
    <p:extLst>
      <p:ext uri="{BB962C8B-B14F-4D97-AF65-F5344CB8AC3E}">
        <p14:creationId xmlns:p14="http://schemas.microsoft.com/office/powerpoint/2010/main" val="140292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77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latin typeface="Book Antiqua"/>
              </a:rPr>
              <a:t>SCDOT has revised its TAP program</a:t>
            </a:r>
            <a:r>
              <a:rPr lang="en-US" baseline="0" dirty="0">
                <a:latin typeface="Book Antiqua"/>
              </a:rPr>
              <a:t>!  We basically did a complete overhaul to include IIJA requirements as well as to better reflect SCDOT’s priorities.  </a:t>
            </a:r>
          </a:p>
          <a:p>
            <a:pPr defTabSz="933237">
              <a:defRPr/>
            </a:pPr>
            <a:endParaRPr lang="en-US" baseline="0" dirty="0">
              <a:latin typeface="Book Antiqua"/>
            </a:endParaRPr>
          </a:p>
          <a:p>
            <a:pPr defTabSz="933237">
              <a:defRPr/>
            </a:pPr>
            <a:r>
              <a:rPr lang="en-US" baseline="0" dirty="0">
                <a:latin typeface="Book Antiqua"/>
              </a:rPr>
              <a:t>IIJA further defined the population categories that SCDOT oversees.    </a:t>
            </a:r>
          </a:p>
          <a:p>
            <a:pPr marL="457200" indent="-457200" defTabSz="1219170">
              <a:buFont typeface="Arial" panose="020B0604020202020204" pitchFamily="34" charset="0"/>
              <a:buChar char="•"/>
              <a:defRPr/>
            </a:pPr>
            <a:r>
              <a:rPr lang="en-US" sz="1600" dirty="0">
                <a:solidFill>
                  <a:prstClr val="black"/>
                </a:solidFill>
              </a:rPr>
              <a:t>FHWA provides TAP funds to SC through two avenues:</a:t>
            </a:r>
          </a:p>
          <a:p>
            <a:pPr marL="914400" lvl="1" indent="-457200" defTabSz="1219170">
              <a:buFont typeface="Arial" panose="020B0604020202020204" pitchFamily="34" charset="0"/>
              <a:buChar char="•"/>
              <a:defRPr/>
            </a:pPr>
            <a:r>
              <a:rPr lang="en-US" sz="1600" dirty="0">
                <a:solidFill>
                  <a:prstClr val="black"/>
                </a:solidFill>
              </a:rPr>
              <a:t>Transportation Management Areas (TMAs) for urbanized areas over 200K (ARTS, CHATS, COATS, </a:t>
            </a:r>
            <a:r>
              <a:rPr lang="en-US" sz="1600" baseline="0" dirty="0">
                <a:solidFill>
                  <a:prstClr val="black"/>
                </a:solidFill>
              </a:rPr>
              <a:t>GPATS, GSATS, RFATS; these entities make their own rules / award their own TAP projects; any entities within these areas must apply for TAP funds via the TMA)</a:t>
            </a:r>
            <a:endParaRPr lang="en-US" sz="1600" dirty="0">
              <a:solidFill>
                <a:prstClr val="black"/>
              </a:solidFill>
            </a:endParaRPr>
          </a:p>
          <a:p>
            <a:pPr marL="914400" lvl="1" indent="-457200" defTabSz="1219170">
              <a:buFont typeface="Arial" panose="020B0604020202020204" pitchFamily="34" charset="0"/>
              <a:buChar char="•"/>
              <a:defRPr/>
            </a:pPr>
            <a:r>
              <a:rPr lang="en-US" sz="1600" dirty="0">
                <a:solidFill>
                  <a:prstClr val="black"/>
                </a:solidFill>
              </a:rPr>
              <a:t>SCDOT manages the</a:t>
            </a:r>
            <a:r>
              <a:rPr lang="en-US" sz="1600" baseline="0" dirty="0">
                <a:solidFill>
                  <a:prstClr val="black"/>
                </a:solidFill>
              </a:rPr>
              <a:t> TAP program </a:t>
            </a:r>
            <a:r>
              <a:rPr lang="en-US" sz="1600" dirty="0">
                <a:solidFill>
                  <a:prstClr val="black"/>
                </a:solidFill>
              </a:rPr>
              <a:t>for areas under 200K.</a:t>
            </a:r>
            <a:r>
              <a:rPr lang="en-US" sz="1600" baseline="0" dirty="0">
                <a:solidFill>
                  <a:prstClr val="black"/>
                </a:solidFill>
              </a:rPr>
              <a:t>  IIJA broke down population categories as follows:</a:t>
            </a:r>
            <a:endParaRPr lang="en-US" sz="1600" dirty="0">
              <a:solidFill>
                <a:prstClr val="black"/>
              </a:solidFill>
            </a:endParaRPr>
          </a:p>
          <a:p>
            <a:pPr marL="1371600" lvl="2" indent="-457200" defTabSz="1219170">
              <a:buFont typeface="Arial" panose="020B0604020202020204" pitchFamily="34" charset="0"/>
              <a:buChar char="•"/>
              <a:defRPr/>
            </a:pPr>
            <a:r>
              <a:rPr lang="en-US" sz="1600" dirty="0">
                <a:solidFill>
                  <a:prstClr val="black"/>
                </a:solidFill>
              </a:rPr>
              <a:t>Small Urban:  50,000 – 200,000</a:t>
            </a:r>
          </a:p>
          <a:p>
            <a:pPr marL="1371600" lvl="2" indent="-457200" defTabSz="1219170">
              <a:buFont typeface="Arial" panose="020B0604020202020204" pitchFamily="34" charset="0"/>
              <a:buChar char="•"/>
              <a:defRPr/>
            </a:pPr>
            <a:r>
              <a:rPr lang="en-US" sz="1600" dirty="0">
                <a:solidFill>
                  <a:prstClr val="black"/>
                </a:solidFill>
              </a:rPr>
              <a:t>Small Urban:  5,000 – 49,999</a:t>
            </a:r>
          </a:p>
          <a:p>
            <a:pPr marL="1371600" lvl="2" indent="-457200" defTabSz="1219170">
              <a:buFont typeface="Arial" panose="020B0604020202020204" pitchFamily="34" charset="0"/>
              <a:buChar char="•"/>
              <a:defRPr/>
            </a:pPr>
            <a:r>
              <a:rPr lang="en-US" sz="1600" dirty="0">
                <a:solidFill>
                  <a:prstClr val="black"/>
                </a:solidFill>
              </a:rPr>
              <a:t>Rural:  Less than 5,000</a:t>
            </a:r>
          </a:p>
          <a:p>
            <a:pPr defTabSz="933237">
              <a:defRPr/>
            </a:pPr>
            <a:endParaRPr lang="en-US" dirty="0">
              <a:latin typeface="Book Antiqua"/>
            </a:endParaRPr>
          </a:p>
          <a:p>
            <a:pPr defTabSz="933237">
              <a:defRPr/>
            </a:pPr>
            <a:r>
              <a:rPr lang="en-US" dirty="0">
                <a:latin typeface="Book Antiqua"/>
              </a:rPr>
              <a:t>IIJA required prioritization of project location / impact in high-need areas:  We have defined</a:t>
            </a:r>
            <a:r>
              <a:rPr lang="en-US" baseline="0" dirty="0">
                <a:latin typeface="Book Antiqua"/>
              </a:rPr>
              <a:t> “high need” in accordance and alignment with SCDOR’s annual county tier rankings (Tiers 1-4, with counties in tiers 3 and 4 being our more economically disadvantaged counties).  Up to 100% local match may be provided for projects in Tiers 3 and 4, as well as tiers 1 and 2, depending on project location.  </a:t>
            </a:r>
          </a:p>
          <a:p>
            <a:pPr defTabSz="933237">
              <a:defRPr/>
            </a:pPr>
            <a:endParaRPr lang="en-US" baseline="0" dirty="0">
              <a:latin typeface="Book Antiqua"/>
            </a:endParaRPr>
          </a:p>
          <a:p>
            <a:pPr defTabSz="933237">
              <a:defRPr/>
            </a:pPr>
            <a:r>
              <a:rPr lang="en-US" baseline="0" dirty="0">
                <a:latin typeface="Book Antiqua"/>
              </a:rPr>
              <a:t>We also incorporated and further emphasized our agency’s priorities, including safety as our TOP priority, which is reflected in the application scoring matrix.  </a:t>
            </a:r>
          </a:p>
          <a:p>
            <a:pPr defTabSz="933237">
              <a:defRPr/>
            </a:pPr>
            <a:endParaRPr lang="en-US" baseline="0" dirty="0">
              <a:latin typeface="Book Antiqua"/>
            </a:endParaRPr>
          </a:p>
          <a:p>
            <a:pPr defTabSz="933237">
              <a:defRPr/>
            </a:pPr>
            <a:r>
              <a:rPr lang="en-US" baseline="0" dirty="0">
                <a:latin typeface="Book Antiqua"/>
              </a:rPr>
              <a:t>We are also encouraging alignment with our Complete Streets policy, as well as emphasizing projects that are included in planning documents like Long Range Transportation Plans, Bike/</a:t>
            </a:r>
            <a:r>
              <a:rPr lang="en-US" baseline="0" dirty="0" err="1">
                <a:latin typeface="Book Antiqua"/>
              </a:rPr>
              <a:t>Ped</a:t>
            </a:r>
            <a:r>
              <a:rPr lang="en-US" baseline="0" dirty="0">
                <a:latin typeface="Book Antiqua"/>
              </a:rPr>
              <a:t> Plans, etc., which shows some level of thought and planning and intention has gone into a project, and it’s not being pulled from the air.  </a:t>
            </a:r>
          </a:p>
          <a:p>
            <a:pPr defTabSz="933237">
              <a:defRPr/>
            </a:pPr>
            <a:endParaRPr lang="en-US" baseline="0" dirty="0">
              <a:latin typeface="Book Antiqua"/>
            </a:endParaRPr>
          </a:p>
          <a:p>
            <a:pPr defTabSz="933237">
              <a:defRPr/>
            </a:pPr>
            <a:r>
              <a:rPr lang="en-US" baseline="0" dirty="0">
                <a:latin typeface="Book Antiqua"/>
              </a:rPr>
              <a:t>There will be two calls for Letters of Intent (leading to applications if the projects are viable) each April and October.  The call for the first round of FFY23-24 TAP funds will be around the beginning of April…stay tuned!</a:t>
            </a:r>
          </a:p>
          <a:p>
            <a:pPr defTabSz="933237">
              <a:defRPr/>
            </a:pPr>
            <a:endParaRPr lang="en-US" baseline="0" dirty="0">
              <a:latin typeface="Book Antiqua"/>
            </a:endParaRPr>
          </a:p>
          <a:p>
            <a:pPr defTabSz="933237">
              <a:defRPr/>
            </a:pPr>
            <a:r>
              <a:rPr lang="en-US" baseline="0" dirty="0">
                <a:latin typeface="Book Antiqua"/>
              </a:rPr>
              <a:t>We are doing more up-front project scope / budget review on the front end to help ensure successful projects and to prevent lapse.  We are coordinating with COGs to assist in the review of TAP applications.  We welcome the local feedback and look forward to this new partnership – it’s a win-win for both parties!  </a:t>
            </a:r>
          </a:p>
          <a:p>
            <a:pPr defTabSz="933237">
              <a:defRPr/>
            </a:pPr>
            <a:endParaRPr lang="en-US" baseline="0" dirty="0">
              <a:latin typeface="Book Antiqua"/>
            </a:endParaRPr>
          </a:p>
          <a:p>
            <a:pPr defTabSz="933237">
              <a:defRPr/>
            </a:pPr>
            <a:r>
              <a:rPr lang="en-US" baseline="0" dirty="0">
                <a:latin typeface="Book Antiqua"/>
              </a:rPr>
              <a:t>Internal evaluation team comprised of multi-disciplinary folks (RPGs, Planning, Safety, etc.) will make recommendations for award.  </a:t>
            </a:r>
          </a:p>
          <a:p>
            <a:pPr defTabSz="933237">
              <a:defRPr/>
            </a:pPr>
            <a:endParaRPr lang="en-US" baseline="0" dirty="0">
              <a:latin typeface="Book Antiqua"/>
            </a:endParaRPr>
          </a:p>
          <a:p>
            <a:pPr defTabSz="933237">
              <a:defRPr/>
            </a:pPr>
            <a:r>
              <a:rPr lang="en-US" baseline="0" dirty="0">
                <a:latin typeface="Book Antiqua"/>
              </a:rPr>
              <a:t>We may phase TAP awards.  For instance, someone might come in with a $10M project; we can phase that in terms of phase of work:  preliminary engineering / right of way acquisition / construction and provide funds according to phase.  This will help prevent lapse instead of awarding $10M all at once and starting the clock.  </a:t>
            </a:r>
          </a:p>
          <a:p>
            <a:pPr defTabSz="933237">
              <a:defRPr/>
            </a:pPr>
            <a:endParaRPr lang="en-US" baseline="0" dirty="0">
              <a:latin typeface="Book Antiqua"/>
            </a:endParaRPr>
          </a:p>
          <a:p>
            <a:pPr defTabSz="933237">
              <a:defRPr/>
            </a:pPr>
            <a:r>
              <a:rPr lang="en-US" baseline="0" dirty="0">
                <a:latin typeface="Book Antiqua"/>
              </a:rPr>
              <a:t>We got rid of the $400k max award cap; a project costs what it costs.  There is a minimum total project cost:  $500k.  We want to fund good, impactful projects, so these award guardrails reflect that.  </a:t>
            </a:r>
          </a:p>
          <a:p>
            <a:pPr defTabSz="933237">
              <a:defRPr/>
            </a:pPr>
            <a:endParaRPr lang="en-US" baseline="0" dirty="0">
              <a:latin typeface="Book Antiqua"/>
            </a:endParaRPr>
          </a:p>
          <a:p>
            <a:pPr defTabSz="933237">
              <a:defRPr/>
            </a:pPr>
            <a:r>
              <a:rPr lang="en-US" baseline="0" dirty="0">
                <a:latin typeface="Book Antiqua"/>
              </a:rPr>
              <a:t>We have a ton of resources for the new program at the web address on the slide, including a recording of our TAP workshop, the revised TAP program guidance document, and more.   </a:t>
            </a:r>
            <a:endParaRPr lang="en-US" dirty="0">
              <a:latin typeface="Book Antiqua"/>
            </a:endParaRP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855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Agreements have gone out to 10 qualified firms selected for the on-call list.  Once these agreements have all been signed and are in place, we will publish the information online (SCDOT’s grants website – on an upcoming slide).</a:t>
            </a:r>
          </a:p>
          <a:p>
            <a:endParaRPr lang="en-US" baseline="0" dirty="0"/>
          </a:p>
          <a:p>
            <a:r>
              <a:rPr lang="en-US" baseline="0" dirty="0"/>
              <a:t>Local governments receiving grant awards may choose to work with these firms (must procure them according to their procurement ordinance / guidelines and pay for their services).  </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33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35CEB-DF15-47E9-8782-84D2110C2C23}" type="slidenum">
              <a:rPr lang="en-US" smtClean="0"/>
              <a:t>13</a:t>
            </a:fld>
            <a:endParaRPr lang="en-US" dirty="0"/>
          </a:p>
        </p:txBody>
      </p:sp>
    </p:spTree>
    <p:extLst>
      <p:ext uri="{BB962C8B-B14F-4D97-AF65-F5344CB8AC3E}">
        <p14:creationId xmlns:p14="http://schemas.microsoft.com/office/powerpoint/2010/main" val="114436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277" indent="-233277">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33111"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1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71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arenR"/>
            </a:pPr>
            <a:endParaRPr lang="en-US" baseline="0" dirty="0"/>
          </a:p>
        </p:txBody>
      </p:sp>
      <p:sp>
        <p:nvSpPr>
          <p:cNvPr id="4" name="Slide Number Placeholder 3"/>
          <p:cNvSpPr>
            <a:spLocks noGrp="1"/>
          </p:cNvSpPr>
          <p:nvPr>
            <p:ph type="sldNum" sz="quarter" idx="10"/>
          </p:nvPr>
        </p:nvSpPr>
        <p:spPr/>
        <p:txBody>
          <a:bodyPr/>
          <a:lstStyle/>
          <a:p>
            <a:pPr defTabSz="933237">
              <a:defRPr/>
            </a:pPr>
            <a:fld id="{0E935CEB-DF15-47E9-8782-84D2110C2C23}" type="slidenum">
              <a:rPr lang="en-US">
                <a:solidFill>
                  <a:prstClr val="black"/>
                </a:solidFill>
                <a:latin typeface="Calibri" panose="020F0502020204030204"/>
              </a:rPr>
              <a:pPr defTabSz="933237">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400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596" indent="-241596">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66384"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84"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97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562" indent="-241562">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66254"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25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980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9" indent="-233309">
              <a:buAutoNum type="arabicParenR"/>
            </a:pPr>
            <a:endParaRPr lang="en-US" baseline="0" dirty="0"/>
          </a:p>
        </p:txBody>
      </p:sp>
      <p:sp>
        <p:nvSpPr>
          <p:cNvPr id="4" name="Slide Number Placeholder 3"/>
          <p:cNvSpPr>
            <a:spLocks noGrp="1"/>
          </p:cNvSpPr>
          <p:nvPr>
            <p:ph type="sldNum" sz="quarter" idx="10"/>
          </p:nvPr>
        </p:nvSpPr>
        <p:spPr/>
        <p:txBody>
          <a:bodyPr/>
          <a:lstStyle/>
          <a:p>
            <a:pPr defTabSz="933237">
              <a:defRPr/>
            </a:pPr>
            <a:fld id="{0E935CEB-DF15-47E9-8782-84D2110C2C23}" type="slidenum">
              <a:rPr lang="en-US">
                <a:solidFill>
                  <a:prstClr val="black"/>
                </a:solidFill>
                <a:latin typeface="Calibri" panose="020F0502020204030204"/>
              </a:rPr>
              <a:pPr defTabSz="933237">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031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277" indent="-233277">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33111"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1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72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277" indent="-233277">
              <a:buAutoNum type="arabicParenR"/>
            </a:pPr>
            <a:endParaRPr lang="en-US" baseline="0" dirty="0"/>
          </a:p>
        </p:txBody>
      </p:sp>
      <p:sp>
        <p:nvSpPr>
          <p:cNvPr id="4" name="Slide Number Placeholder 3"/>
          <p:cNvSpPr>
            <a:spLocks noGrp="1"/>
          </p:cNvSpPr>
          <p:nvPr>
            <p:ph type="sldNum" sz="quarter" idx="10"/>
          </p:nvPr>
        </p:nvSpPr>
        <p:spPr/>
        <p:txBody>
          <a:bodyPr/>
          <a:lstStyle/>
          <a:p>
            <a:pPr marL="0" marR="0" lvl="0" indent="0" algn="r" defTabSz="933111"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1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41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35CEB-DF15-47E9-8782-84D2110C2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933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6705600" y="4767263"/>
            <a:ext cx="2133600" cy="273844"/>
          </a:xfrm>
        </p:spPr>
        <p:txBody>
          <a:bodyPr/>
          <a:lstStyle/>
          <a:p>
            <a:fld id="{A4997FF8-72F1-42A6-90EE-D38F8FD9A823}"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57200" y="4774233"/>
            <a:ext cx="2133600" cy="273844"/>
          </a:xfrm>
        </p:spPr>
        <p:txBody>
          <a:bodyPr/>
          <a:lstStyle/>
          <a:p>
            <a:pPr algn="l"/>
            <a:fld id="{F042871F-8726-424E-B037-0DF994D14E3D}" type="slidenum">
              <a:rPr lang="en-US" smtClean="0"/>
              <a:pPr algn="l"/>
              <a:t>‹#›</a:t>
            </a:fld>
            <a:endParaRPr lang="en-US" dirty="0"/>
          </a:p>
        </p:txBody>
      </p:sp>
    </p:spTree>
    <p:extLst>
      <p:ext uri="{BB962C8B-B14F-4D97-AF65-F5344CB8AC3E}">
        <p14:creationId xmlns:p14="http://schemas.microsoft.com/office/powerpoint/2010/main" val="3118331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068611-EB3F-42B5-9D88-28810B9BF8A8}" type="datetime1">
              <a:rPr lang="en-US" smtClean="0"/>
              <a:t>1/18/23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402402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15877-71BD-4CBC-A1AC-47F91672226B}" type="datetime1">
              <a:rPr lang="en-US" smtClean="0"/>
              <a:t>1/18/23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1586629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85B1B5-1601-4217-AB67-E6278626A4FB}"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370698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91206-BDA8-4704-B132-59D3D3C02467}"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413881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72CAC-FF56-408E-9E46-D92A728EAC05}" type="datetime1">
              <a:rPr lang="en-US" smtClean="0"/>
              <a:t>1/18/23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1884581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6705600" y="4767263"/>
            <a:ext cx="2133600" cy="273844"/>
          </a:xfrm>
        </p:spPr>
        <p:txBody>
          <a:bodyPr/>
          <a:lstStyle/>
          <a:p>
            <a:fld id="{A4997FF8-72F1-42A6-90EE-D38F8FD9A823}"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57200" y="4774233"/>
            <a:ext cx="2133600" cy="273844"/>
          </a:xfrm>
        </p:spPr>
        <p:txBody>
          <a:bodyPr/>
          <a:lstStyle/>
          <a:p>
            <a:pPr algn="l"/>
            <a:fld id="{F042871F-8726-424E-B037-0DF994D14E3D}" type="slidenum">
              <a:rPr lang="en-US" smtClean="0"/>
              <a:pPr algn="l"/>
              <a:t>‹#›</a:t>
            </a:fld>
            <a:endParaRPr lang="en-US" dirty="0"/>
          </a:p>
        </p:txBody>
      </p:sp>
    </p:spTree>
    <p:extLst>
      <p:ext uri="{BB962C8B-B14F-4D97-AF65-F5344CB8AC3E}">
        <p14:creationId xmlns:p14="http://schemas.microsoft.com/office/powerpoint/2010/main" val="383379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43853D-EB82-47A1-8C58-6F169CC93F8A}" type="datetime1">
              <a:rPr lang="en-US" smtClean="0"/>
              <a:t>1/18/23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42871F-8726-424E-B037-0DF994D14E3D}" type="slidenum">
              <a:rPr lang="en-US" smtClean="0"/>
              <a:t>‹#›</a:t>
            </a:fld>
            <a:endParaRPr lang="en-US" dirty="0"/>
          </a:p>
        </p:txBody>
      </p:sp>
    </p:spTree>
    <p:extLst>
      <p:ext uri="{BB962C8B-B14F-4D97-AF65-F5344CB8AC3E}">
        <p14:creationId xmlns:p14="http://schemas.microsoft.com/office/powerpoint/2010/main" val="20346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43853D-EB82-47A1-8C58-6F169CC93F8A}" type="datetime1">
              <a:rPr lang="en-US" smtClean="0"/>
              <a:t>1/18/23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42871F-8726-424E-B037-0DF994D14E3D}" type="slidenum">
              <a:rPr lang="en-US" smtClean="0"/>
              <a:t>‹#›</a:t>
            </a:fld>
            <a:endParaRPr lang="en-US" dirty="0"/>
          </a:p>
        </p:txBody>
      </p:sp>
    </p:spTree>
    <p:extLst>
      <p:ext uri="{BB962C8B-B14F-4D97-AF65-F5344CB8AC3E}">
        <p14:creationId xmlns:p14="http://schemas.microsoft.com/office/powerpoint/2010/main" val="197910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F615F9-DBED-4452-99AA-E49F889696A0}"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407790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493B13-0F57-4841-9DD8-CD486E03E50B}"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294187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92151-4987-4E62-9EE7-E487A591537C}" type="datetime1">
              <a:rPr lang="en-US" smtClean="0"/>
              <a:t>1/18/23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468057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E3241-1B52-4A3A-8F72-0D07E314D97A}" type="datetime1">
              <a:rPr lang="en-US" smtClean="0"/>
              <a:t>1/18/23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352535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57535E-BBE9-4A3E-ACDC-CE0FBBC04AA6}" type="datetime1">
              <a:rPr lang="en-US" smtClean="0"/>
              <a:t>1/18/23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132686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0E2CC8-4B43-4448-B7A7-77611142166E}" type="datetime1">
              <a:rPr lang="en-US" smtClean="0"/>
              <a:t>1/18/23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4161631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3CE6A-845A-45D2-9664-2BFCE325E771}" type="datetime1">
              <a:rPr lang="en-US" smtClean="0"/>
              <a:t>1/18/23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79E970-1232-4FC2-A52F-4365ADD1EC80}" type="slidenum">
              <a:rPr lang="en-US" smtClean="0"/>
              <a:t>‹#›</a:t>
            </a:fld>
            <a:endParaRPr lang="en-US" dirty="0"/>
          </a:p>
        </p:txBody>
      </p:sp>
    </p:spTree>
    <p:extLst>
      <p:ext uri="{BB962C8B-B14F-4D97-AF65-F5344CB8AC3E}">
        <p14:creationId xmlns:p14="http://schemas.microsoft.com/office/powerpoint/2010/main" val="15441391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6262"/>
            <a:ext cx="8229600" cy="6131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742950"/>
            <a:ext cx="8229600" cy="38516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6294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F575684-4B06-4D7E-B121-75A49BC1B7E8}" type="datetime1">
              <a:rPr lang="en-US" smtClean="0"/>
              <a:t>1/18/23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72068"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42871F-8726-424E-B037-0DF994D14E3D}" type="slidenum">
              <a:rPr lang="en-US" smtClean="0"/>
              <a:pPr/>
              <a:t>‹#›</a:t>
            </a:fld>
            <a:endParaRPr lang="en-US" dirty="0"/>
          </a:p>
        </p:txBody>
      </p:sp>
    </p:spTree>
    <p:extLst>
      <p:ext uri="{BB962C8B-B14F-4D97-AF65-F5344CB8AC3E}">
        <p14:creationId xmlns:p14="http://schemas.microsoft.com/office/powerpoint/2010/main" val="1507062167"/>
      </p:ext>
    </p:extLst>
  </p:cSld>
  <p:clrMap bg1="lt1" tx1="dk1" bg2="lt2" tx2="dk2" accent1="accent1" accent2="accent2" accent3="accent3" accent4="accent4" accent5="accent5" accent6="accent6" hlink="hlink" folHlink="folHlink"/>
  <p:sldLayoutIdLst>
    <p:sldLayoutId id="2147483650" r:id="rId1"/>
    <p:sldLayoutId id="2147483651" r:id="rId2"/>
  </p:sldLayoutIdLst>
  <p:hf hdr="0" ftr="0" dt="0"/>
  <p:txStyles>
    <p:titleStyle>
      <a:lvl1pPr algn="ctr" defTabSz="914400" rtl="0" eaLnBrk="1" latinLnBrk="0" hangingPunct="1">
        <a:spcBef>
          <a:spcPct val="0"/>
        </a:spcBef>
        <a:buNone/>
        <a:defRPr sz="2800" u="sng"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8180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8447695-ED48-49F6-97F3-B1E07E506829}" type="datetime1">
              <a:rPr lang="en-US" smtClean="0"/>
              <a:t>1/18/23</a:t>
            </a:fld>
            <a:endParaRPr lang="en-US" dirty="0"/>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B79E970-1232-4FC2-A52F-4365ADD1EC80}" type="slidenum">
              <a:rPr lang="en-US" smtClean="0"/>
              <a:pPr/>
              <a:t>‹#›</a:t>
            </a:fld>
            <a:endParaRPr lang="en-US" dirty="0"/>
          </a:p>
        </p:txBody>
      </p:sp>
    </p:spTree>
    <p:extLst>
      <p:ext uri="{BB962C8B-B14F-4D97-AF65-F5344CB8AC3E}">
        <p14:creationId xmlns:p14="http://schemas.microsoft.com/office/powerpoint/2010/main" val="112650438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6262"/>
            <a:ext cx="8229600" cy="6131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742950"/>
            <a:ext cx="8229600" cy="38516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66294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F575684-4B06-4D7E-B121-75A49BC1B7E8}" type="datetime1">
              <a:rPr lang="en-US" smtClean="0"/>
              <a:t>1/18/23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72068"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42871F-8726-424E-B037-0DF994D14E3D}" type="slidenum">
              <a:rPr lang="en-US" smtClean="0"/>
              <a:pPr/>
              <a:t>‹#›</a:t>
            </a:fld>
            <a:endParaRPr lang="en-US" dirty="0"/>
          </a:p>
        </p:txBody>
      </p:sp>
    </p:spTree>
    <p:extLst>
      <p:ext uri="{BB962C8B-B14F-4D97-AF65-F5344CB8AC3E}">
        <p14:creationId xmlns:p14="http://schemas.microsoft.com/office/powerpoint/2010/main" val="90855860"/>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ctr" defTabSz="914400" rtl="0" eaLnBrk="1" latinLnBrk="0" hangingPunct="1">
        <a:spcBef>
          <a:spcPct val="0"/>
        </a:spcBef>
        <a:buNone/>
        <a:defRPr sz="2800" u="sng"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www.scdot.org/projects/community-transportation-alternatives.aspx"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331304" y="361950"/>
            <a:ext cx="8229600" cy="6096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1" name="Content Placeholder 2"/>
          <p:cNvSpPr txBox="1">
            <a:spLocks/>
          </p:cNvSpPr>
          <p:nvPr/>
        </p:nvSpPr>
        <p:spPr>
          <a:xfrm>
            <a:off x="304800" y="285750"/>
            <a:ext cx="8229600" cy="533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2" name="Content Placeholder 2"/>
          <p:cNvSpPr txBox="1">
            <a:spLocks/>
          </p:cNvSpPr>
          <p:nvPr/>
        </p:nvSpPr>
        <p:spPr>
          <a:xfrm>
            <a:off x="0" y="1428750"/>
            <a:ext cx="9144000" cy="1905000"/>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a:solidFill>
                  <a:srgbClr val="002060"/>
                </a:solidFill>
                <a:latin typeface="Calibri"/>
              </a:rPr>
              <a:t>SCDOT Update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1" noProof="0" dirty="0">
                <a:solidFill>
                  <a:srgbClr val="002060"/>
                </a:solidFill>
                <a:latin typeface="Calibri"/>
              </a:rPr>
              <a:t>South Carolina City/County Management Association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1" dirty="0">
                <a:solidFill>
                  <a:srgbClr val="002060"/>
                </a:solidFill>
                <a:latin typeface="Calibri"/>
              </a:rPr>
              <a:t>January 20, 2023</a:t>
            </a:r>
            <a:endParaRPr lang="en-US" sz="2800" b="1" i="1" noProof="0" dirty="0">
              <a:solidFill>
                <a:srgbClr val="002060"/>
              </a:solidFill>
              <a:latin typeface="Calibri"/>
            </a:endParaRPr>
          </a:p>
        </p:txBody>
      </p:sp>
    </p:spTree>
    <p:extLst>
      <p:ext uri="{BB962C8B-B14F-4D97-AF65-F5344CB8AC3E}">
        <p14:creationId xmlns:p14="http://schemas.microsoft.com/office/powerpoint/2010/main" val="294709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54094"/>
            <a:ext cx="9143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2060"/>
                </a:solidFill>
                <a:effectLst/>
                <a:uLnTx/>
                <a:uFillTx/>
                <a:latin typeface="Calibri"/>
                <a:ea typeface="+mn-ea"/>
                <a:cs typeface="+mn-cs"/>
              </a:rPr>
              <a:t>Regional Mobility</a:t>
            </a:r>
          </a:p>
        </p:txBody>
      </p:sp>
      <p:sp>
        <p:nvSpPr>
          <p:cNvPr id="22"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81116" y="666294"/>
            <a:ext cx="4800600" cy="3861962"/>
          </a:xfrm>
          <a:prstGeom prst="rect">
            <a:avLst/>
          </a:prstGeom>
        </p:spPr>
      </p:pic>
      <p:sp>
        <p:nvSpPr>
          <p:cNvPr id="5" name="TextBox 4"/>
          <p:cNvSpPr txBox="1"/>
          <p:nvPr/>
        </p:nvSpPr>
        <p:spPr>
          <a:xfrm>
            <a:off x="4571999" y="694612"/>
            <a:ext cx="4500716" cy="3785652"/>
          </a:xfrm>
          <a:prstGeom prst="rect">
            <a:avLst/>
          </a:prstGeom>
          <a:noFill/>
        </p:spPr>
        <p:txBody>
          <a:bodyPr wrap="square" rtlCol="0">
            <a:spAutoFit/>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F497D">
                    <a:lumMod val="75000"/>
                  </a:srgbClr>
                </a:solidFill>
                <a:effectLst/>
                <a:uLnTx/>
                <a:uFillTx/>
                <a:latin typeface="Calibri"/>
                <a:ea typeface="+mn-ea"/>
                <a:cs typeface="+mn-cs"/>
              </a:rPr>
              <a:t>Ramping up funding</a:t>
            </a:r>
            <a:r>
              <a:rPr kumimoji="0" lang="en-US" sz="2000" b="1" i="0" u="none" strike="noStrike" kern="1200" cap="none" spc="0" normalizeH="0" noProof="0" dirty="0">
                <a:ln>
                  <a:noFill/>
                </a:ln>
                <a:solidFill>
                  <a:srgbClr val="1F497D">
                    <a:lumMod val="75000"/>
                  </a:srgbClr>
                </a:solidFill>
                <a:effectLst/>
                <a:uLnTx/>
                <a:uFillTx/>
                <a:latin typeface="Calibri"/>
                <a:ea typeface="+mn-ea"/>
                <a:cs typeface="+mn-cs"/>
              </a:rPr>
              <a:t> by $100M over the next four years.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baseline="0" dirty="0">
              <a:solidFill>
                <a:srgbClr val="1F497D">
                  <a:lumMod val="75000"/>
                </a:srgbClr>
              </a:solidFill>
              <a:latin typeface="Calibri"/>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noProof="0" dirty="0">
                <a:ln>
                  <a:noFill/>
                </a:ln>
                <a:solidFill>
                  <a:srgbClr val="1F497D">
                    <a:lumMod val="75000"/>
                  </a:srgbClr>
                </a:solidFill>
                <a:effectLst/>
                <a:uLnTx/>
                <a:uFillTx/>
                <a:latin typeface="Calibri"/>
                <a:ea typeface="+mn-ea"/>
                <a:cs typeface="+mn-cs"/>
              </a:rPr>
              <a:t>Strongly encourage local governments  to work with their MPO in urban areas or COG in rural areas for locally-desired projects.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baseline="0" dirty="0">
              <a:solidFill>
                <a:srgbClr val="1F497D">
                  <a:lumMod val="75000"/>
                </a:srgbClr>
              </a:solidFill>
              <a:latin typeface="Calibri"/>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noProof="0" dirty="0">
                <a:ln>
                  <a:noFill/>
                </a:ln>
                <a:solidFill>
                  <a:srgbClr val="1F497D">
                    <a:lumMod val="75000"/>
                  </a:srgbClr>
                </a:solidFill>
                <a:effectLst/>
                <a:uLnTx/>
                <a:uFillTx/>
                <a:latin typeface="Calibri"/>
                <a:ea typeface="+mn-ea"/>
                <a:cs typeface="+mn-cs"/>
              </a:rPr>
              <a:t>Projects integrated into long-range regional plans stand better chances for competitive grants and SIB applications.</a:t>
            </a:r>
            <a:endParaRPr kumimoji="0" lang="en-US" sz="2000" b="1"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Tree>
    <p:extLst>
      <p:ext uri="{BB962C8B-B14F-4D97-AF65-F5344CB8AC3E}">
        <p14:creationId xmlns:p14="http://schemas.microsoft.com/office/powerpoint/2010/main" val="133421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ontent Placeholder 2"/>
          <p:cNvSpPr txBox="1">
            <a:spLocks/>
          </p:cNvSpPr>
          <p:nvPr/>
        </p:nvSpPr>
        <p:spPr>
          <a:xfrm>
            <a:off x="331304" y="361950"/>
            <a:ext cx="8229600" cy="6096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1" name="Content Placeholder 2"/>
          <p:cNvSpPr txBox="1">
            <a:spLocks/>
          </p:cNvSpPr>
          <p:nvPr/>
        </p:nvSpPr>
        <p:spPr>
          <a:xfrm>
            <a:off x="304800" y="285750"/>
            <a:ext cx="8229600" cy="533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2" name="Content Placeholder 2"/>
          <p:cNvSpPr txBox="1">
            <a:spLocks/>
          </p:cNvSpPr>
          <p:nvPr/>
        </p:nvSpPr>
        <p:spPr>
          <a:xfrm>
            <a:off x="132734" y="143063"/>
            <a:ext cx="8915400" cy="472937"/>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*NEW* Transportation Alternatives Program (TAP)</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42871F-8726-424E-B037-0DF994D14E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p:cNvSpPr txBox="1"/>
          <p:nvPr/>
        </p:nvSpPr>
        <p:spPr>
          <a:xfrm>
            <a:off x="140108" y="285750"/>
            <a:ext cx="5346291" cy="430887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Calibri"/>
                <a:ea typeface="+mn-ea"/>
                <a:cs typeface="+mn-cs"/>
              </a:rPr>
              <a:t>IIJA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New population categories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Prioritization of project location and impact in high-need areas as defined by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2060"/>
                </a:solidFill>
                <a:effectLst/>
                <a:uLnTx/>
                <a:uFillTx/>
                <a:latin typeface="Calibri"/>
                <a:ea typeface="+mn-ea"/>
                <a:cs typeface="+mn-cs"/>
              </a:rPr>
              <a:t>SCDOT Priorities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Increased emphasis on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Prioritization of projects that align with SCDOT’s Complete Streets Policy and TA-eligible projects in SCDOT’s 10-Year Plan, TIPs, STIP, LRTPs, and other planning documents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Call for applications twice a year in April and October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Project phase awards to assist in preventing lapse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No Max Award Amount / Minimum total project cost $500k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a:ea typeface="+mn-ea"/>
                <a:cs typeface="+mn-cs"/>
              </a:rPr>
              <a:t> </a:t>
            </a:r>
          </a:p>
        </p:txBody>
      </p:sp>
      <p:pic>
        <p:nvPicPr>
          <p:cNvPr id="8" name="Picture 2" descr="\\nts\hq\ccspublic\Rob's Stuff\Photos by Rob Thompson\Pedestrian facilities - Lincoln Street 11292004\DSC_6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966730"/>
            <a:ext cx="3790334" cy="2469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6399" y="3546637"/>
            <a:ext cx="32643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https://www.scdot.org/projects/community-transportation-alternatives.aspx</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96550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ontent Placeholder 2"/>
          <p:cNvSpPr txBox="1">
            <a:spLocks/>
          </p:cNvSpPr>
          <p:nvPr/>
        </p:nvSpPr>
        <p:spPr>
          <a:xfrm>
            <a:off x="331304" y="361950"/>
            <a:ext cx="8229600" cy="6096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1" name="Content Placeholder 2"/>
          <p:cNvSpPr txBox="1">
            <a:spLocks/>
          </p:cNvSpPr>
          <p:nvPr/>
        </p:nvSpPr>
        <p:spPr>
          <a:xfrm>
            <a:off x="304800" y="285750"/>
            <a:ext cx="8229600" cy="533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2" name="Content Placeholder 2"/>
          <p:cNvSpPr txBox="1">
            <a:spLocks/>
          </p:cNvSpPr>
          <p:nvPr/>
        </p:nvSpPr>
        <p:spPr>
          <a:xfrm>
            <a:off x="152400" y="0"/>
            <a:ext cx="8991600" cy="501445"/>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Competitive Grants</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42871F-8726-424E-B037-0DF994D14E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p:cNvSpPr>
            <a:spLocks noGrp="1"/>
          </p:cNvSpPr>
          <p:nvPr>
            <p:ph idx="1"/>
          </p:nvPr>
        </p:nvSpPr>
        <p:spPr>
          <a:xfrm>
            <a:off x="30892" y="618576"/>
            <a:ext cx="9036908" cy="3781974"/>
          </a:xfrm>
        </p:spPr>
        <p:txBody>
          <a:bodyPr>
            <a:normAutofit fontScale="92500"/>
          </a:bodyPr>
          <a:lstStyle/>
          <a:p>
            <a:pPr marL="380990" indent="-380990" defTabSz="1219170">
              <a:defRPr/>
            </a:pPr>
            <a:r>
              <a:rPr lang="en-US" sz="2600" dirty="0">
                <a:solidFill>
                  <a:srgbClr val="002060"/>
                </a:solidFill>
              </a:rPr>
              <a:t>Infrastructure Investment and Jobs Act has $100B in competitive grants available to state and local governments.</a:t>
            </a:r>
          </a:p>
          <a:p>
            <a:pPr marL="380990" indent="-380990" defTabSz="1219170">
              <a:defRPr/>
            </a:pPr>
            <a:endParaRPr lang="en-US" sz="2600" dirty="0">
              <a:solidFill>
                <a:srgbClr val="002060"/>
              </a:solidFill>
            </a:endParaRPr>
          </a:p>
          <a:p>
            <a:pPr marL="380990" indent="-380990" defTabSz="1219170">
              <a:defRPr/>
            </a:pPr>
            <a:r>
              <a:rPr lang="en-US" sz="2600" dirty="0">
                <a:solidFill>
                  <a:srgbClr val="002060"/>
                </a:solidFill>
              </a:rPr>
              <a:t>If a local government pursues a grant for a project </a:t>
            </a:r>
            <a:r>
              <a:rPr lang="en-US" sz="2600" b="1" dirty="0">
                <a:solidFill>
                  <a:srgbClr val="002060"/>
                </a:solidFill>
              </a:rPr>
              <a:t>on or connecting to the State Highway System</a:t>
            </a:r>
            <a:r>
              <a:rPr lang="en-US" sz="2600" dirty="0">
                <a:solidFill>
                  <a:srgbClr val="002060"/>
                </a:solidFill>
              </a:rPr>
              <a:t>, it needs to notice the Office of Local Government Services </a:t>
            </a:r>
            <a:r>
              <a:rPr lang="en-US" sz="2600" b="1" dirty="0">
                <a:solidFill>
                  <a:srgbClr val="002060"/>
                </a:solidFill>
              </a:rPr>
              <a:t>well in advance </a:t>
            </a:r>
            <a:r>
              <a:rPr lang="en-US" sz="2600" dirty="0">
                <a:solidFill>
                  <a:srgbClr val="002060"/>
                </a:solidFill>
              </a:rPr>
              <a:t>of the grant application.  </a:t>
            </a:r>
          </a:p>
          <a:p>
            <a:pPr marL="380990" lvl="0" indent="-380990" defTabSz="1219170">
              <a:defRPr/>
            </a:pPr>
            <a:endParaRPr lang="en-US" sz="2600" dirty="0">
              <a:solidFill>
                <a:srgbClr val="002060"/>
              </a:solidFill>
            </a:endParaRPr>
          </a:p>
          <a:p>
            <a:pPr marL="380990" lvl="0" indent="-380990" defTabSz="1219170">
              <a:defRPr/>
            </a:pPr>
            <a:r>
              <a:rPr lang="en-US" sz="2600" dirty="0">
                <a:solidFill>
                  <a:srgbClr val="002060"/>
                </a:solidFill>
              </a:rPr>
              <a:t>Locals should be prepared to independently seek and manage the awarded grant.</a:t>
            </a:r>
          </a:p>
          <a:p>
            <a:pPr marL="742950" lvl="1" indent="-285750">
              <a:buFont typeface="Arial" panose="020B0604020202020204" pitchFamily="34" charset="0"/>
              <a:buChar char="•"/>
            </a:pP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2834573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331304" y="361950"/>
            <a:ext cx="8229600" cy="6096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1" name="Content Placeholder 2"/>
          <p:cNvSpPr txBox="1">
            <a:spLocks/>
          </p:cNvSpPr>
          <p:nvPr/>
        </p:nvSpPr>
        <p:spPr>
          <a:xfrm>
            <a:off x="304800" y="285750"/>
            <a:ext cx="8229600" cy="533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2" name="Content Placeholder 2"/>
          <p:cNvSpPr txBox="1">
            <a:spLocks/>
          </p:cNvSpPr>
          <p:nvPr/>
        </p:nvSpPr>
        <p:spPr>
          <a:xfrm>
            <a:off x="0" y="1428750"/>
            <a:ext cx="9144000" cy="1905000"/>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400" b="1" dirty="0">
                <a:solidFill>
                  <a:srgbClr val="002060"/>
                </a:solidFill>
                <a:latin typeface="Calibri"/>
              </a:rPr>
              <a:t>Questions?</a:t>
            </a:r>
            <a:endParaRPr lang="en-US" sz="4400" b="1" noProof="0" dirty="0">
              <a:solidFill>
                <a:srgbClr val="002060"/>
              </a:solidFill>
              <a:latin typeface="Calibri"/>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solidFill>
                <a:schemeClr val="tx1"/>
              </a:solidFill>
              <a:latin typeface="Calibri"/>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i="1" dirty="0">
              <a:solidFill>
                <a:schemeClr val="tx1"/>
              </a:solidFill>
              <a:latin typeface="Calibri"/>
            </a:endParaRPr>
          </a:p>
        </p:txBody>
      </p:sp>
    </p:spTree>
    <p:extLst>
      <p:ext uri="{BB962C8B-B14F-4D97-AF65-F5344CB8AC3E}">
        <p14:creationId xmlns:p14="http://schemas.microsoft.com/office/powerpoint/2010/main" val="2129405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9" name="Rectangle 8"/>
          <p:cNvSpPr/>
          <p:nvPr/>
        </p:nvSpPr>
        <p:spPr>
          <a:xfrm>
            <a:off x="2743200" y="458783"/>
            <a:ext cx="609600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4</a:t>
            </a:r>
            <a:r>
              <a:rPr kumimoji="0" lang="en-US" sz="4400" b="1" i="0" u="none" strike="noStrike" kern="1200" cap="none" spc="0" normalizeH="0" baseline="30000" noProof="0" dirty="0">
                <a:ln>
                  <a:noFill/>
                </a:ln>
                <a:solidFill>
                  <a:srgbClr val="002060"/>
                </a:solidFill>
                <a:effectLst/>
                <a:uLnTx/>
                <a:uFillTx/>
                <a:latin typeface="Calibri"/>
                <a:ea typeface="+mn-ea"/>
                <a:cs typeface="+mn-cs"/>
              </a:rPr>
              <a:t>th</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a:ln>
                  <a:noFill/>
                </a:ln>
                <a:solidFill>
                  <a:srgbClr val="002060"/>
                </a:solidFill>
                <a:effectLst/>
                <a:uLnTx/>
                <a:uFillTx/>
                <a:latin typeface="Calibri"/>
                <a:ea typeface="+mn-ea"/>
                <a:cs typeface="+mn-cs"/>
              </a:rPr>
              <a:t>largest state highway system in the United States</a:t>
            </a:r>
          </a:p>
        </p:txBody>
      </p:sp>
      <p:sp>
        <p:nvSpPr>
          <p:cNvPr id="10" name="Rectangle 9"/>
          <p:cNvSpPr/>
          <p:nvPr/>
        </p:nvSpPr>
        <p:spPr>
          <a:xfrm>
            <a:off x="2652676" y="2746424"/>
            <a:ext cx="6491324"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latin typeface="Calibri"/>
              </a:rPr>
              <a:t>5</a:t>
            </a:r>
            <a:r>
              <a:rPr kumimoji="0" lang="en-US" sz="4400" b="1" i="0" u="none" strike="noStrike" kern="1200" cap="none" spc="0" normalizeH="0" baseline="30000" noProof="0" dirty="0">
                <a:ln>
                  <a:noFill/>
                </a:ln>
                <a:solidFill>
                  <a:srgbClr val="002060"/>
                </a:solidFill>
                <a:effectLst/>
                <a:uLnTx/>
                <a:uFillTx/>
                <a:latin typeface="Calibri"/>
                <a:ea typeface="+mn-ea"/>
                <a:cs typeface="+mn-cs"/>
              </a:rPr>
              <a:t>th</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a:ln>
                  <a:noFill/>
                </a:ln>
                <a:solidFill>
                  <a:srgbClr val="002060"/>
                </a:solidFill>
                <a:effectLst/>
                <a:uLnTx/>
                <a:uFillTx/>
                <a:latin typeface="Calibri"/>
                <a:ea typeface="+mn-ea"/>
                <a:cs typeface="+mn-cs"/>
              </a:rPr>
              <a:t>fastest growing state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based on last year’s population data</a:t>
            </a:r>
          </a:p>
        </p:txBody>
      </p:sp>
      <p:sp>
        <p:nvSpPr>
          <p:cNvPr id="11" name="Rectangle 10"/>
          <p:cNvSpPr/>
          <p:nvPr/>
        </p:nvSpPr>
        <p:spPr>
          <a:xfrm>
            <a:off x="2743200" y="2007382"/>
            <a:ext cx="6096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serving the</a:t>
            </a:r>
          </a:p>
        </p:txBody>
      </p:sp>
      <p:pic>
        <p:nvPicPr>
          <p:cNvPr id="12" name="Picture 11"/>
          <p:cNvPicPr>
            <a:picLocks noChangeAspect="1"/>
          </p:cNvPicPr>
          <p:nvPr/>
        </p:nvPicPr>
        <p:blipFill>
          <a:blip r:embed="rId3"/>
          <a:stretch>
            <a:fillRect/>
          </a:stretch>
        </p:blipFill>
        <p:spPr>
          <a:xfrm>
            <a:off x="366676" y="214177"/>
            <a:ext cx="2286000" cy="2286000"/>
          </a:xfrm>
          <a:prstGeom prst="rect">
            <a:avLst/>
          </a:prstGeom>
        </p:spPr>
      </p:pic>
      <p:pic>
        <p:nvPicPr>
          <p:cNvPr id="13" name="Picture 2"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77" y="2609641"/>
            <a:ext cx="2534198" cy="171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68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11889" y="436743"/>
            <a:ext cx="632939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alibri"/>
              </a:rPr>
              <a:t>The 2017 launching of a Strategic 10-Year Plan to repair and make upgrades to the existing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alibri"/>
              </a:rPr>
              <a:t>transportation network was enabled by bold action of the General Assembly to double state funding for roads in South Carolina.</a:t>
            </a:r>
            <a:endParaRPr kumimoji="0" lang="en-US" sz="1600" b="1" i="0" u="none" strike="noStrike" kern="1200" cap="none" spc="0" normalizeH="0" baseline="0" noProof="0" dirty="0">
              <a:ln>
                <a:noFill/>
              </a:ln>
              <a:solidFill>
                <a:srgbClr val="002060"/>
              </a:solidFill>
              <a:effectLst/>
              <a:uLnTx/>
              <a:uFillTx/>
              <a:latin typeface="Calibri"/>
              <a:ea typeface="+mn-ea"/>
              <a:cs typeface="+mn-cs"/>
            </a:endParaRPr>
          </a:p>
        </p:txBody>
      </p:sp>
      <p:sp>
        <p:nvSpPr>
          <p:cNvPr id="19" name="TextBox 18"/>
          <p:cNvSpPr txBox="1"/>
          <p:nvPr/>
        </p:nvSpPr>
        <p:spPr>
          <a:xfrm>
            <a:off x="6984979" y="2715369"/>
            <a:ext cx="2019300" cy="369332"/>
          </a:xfrm>
          <a:prstGeom prst="rect">
            <a:avLst/>
          </a:prstGeom>
          <a:noFill/>
        </p:spPr>
        <p:txBody>
          <a:bodyPr wrap="square" rtlCol="0">
            <a:spAutoFit/>
          </a:bodyPr>
          <a:lstStyle/>
          <a:p>
            <a:pPr algn="ctr"/>
            <a:r>
              <a:rPr lang="en-US" b="1" i="1" dirty="0">
                <a:solidFill>
                  <a:schemeClr val="tx2"/>
                </a:solidFill>
              </a:rPr>
              <a:t>Interstates</a:t>
            </a:r>
          </a:p>
        </p:txBody>
      </p:sp>
      <p:sp>
        <p:nvSpPr>
          <p:cNvPr id="20" name="TextBox 19"/>
          <p:cNvSpPr txBox="1"/>
          <p:nvPr/>
        </p:nvSpPr>
        <p:spPr>
          <a:xfrm>
            <a:off x="2616158" y="2711786"/>
            <a:ext cx="2019300" cy="369332"/>
          </a:xfrm>
          <a:prstGeom prst="rect">
            <a:avLst/>
          </a:prstGeom>
          <a:noFill/>
        </p:spPr>
        <p:txBody>
          <a:bodyPr wrap="square" rtlCol="0">
            <a:spAutoFit/>
          </a:bodyPr>
          <a:lstStyle/>
          <a:p>
            <a:pPr algn="ctr"/>
            <a:r>
              <a:rPr lang="en-US" b="1" i="1" dirty="0">
                <a:solidFill>
                  <a:schemeClr val="tx2"/>
                </a:solidFill>
              </a:rPr>
              <a:t>Paving</a:t>
            </a:r>
          </a:p>
        </p:txBody>
      </p:sp>
      <p:sp>
        <p:nvSpPr>
          <p:cNvPr id="21" name="TextBox 20"/>
          <p:cNvSpPr txBox="1"/>
          <p:nvPr/>
        </p:nvSpPr>
        <p:spPr>
          <a:xfrm>
            <a:off x="4776747" y="2711786"/>
            <a:ext cx="2019300" cy="369332"/>
          </a:xfrm>
          <a:prstGeom prst="rect">
            <a:avLst/>
          </a:prstGeom>
          <a:noFill/>
        </p:spPr>
        <p:txBody>
          <a:bodyPr wrap="square" rtlCol="0">
            <a:spAutoFit/>
          </a:bodyPr>
          <a:lstStyle/>
          <a:p>
            <a:pPr algn="ctr"/>
            <a:r>
              <a:rPr lang="en-US" b="1" i="1" dirty="0">
                <a:solidFill>
                  <a:schemeClr val="tx2"/>
                </a:solidFill>
              </a:rPr>
              <a:t>Bridges</a:t>
            </a:r>
          </a:p>
        </p:txBody>
      </p:sp>
      <p:pic>
        <p:nvPicPr>
          <p:cNvPr id="13" name="Picture 12"/>
          <p:cNvPicPr>
            <a:picLocks noChangeAspect="1"/>
          </p:cNvPicPr>
          <p:nvPr/>
        </p:nvPicPr>
        <p:blipFill>
          <a:blip r:embed="rId3"/>
          <a:stretch>
            <a:fillRect/>
          </a:stretch>
        </p:blipFill>
        <p:spPr>
          <a:xfrm>
            <a:off x="76200" y="57150"/>
            <a:ext cx="2819400" cy="2819400"/>
          </a:xfrm>
          <a:prstGeom prst="rect">
            <a:avLst/>
          </a:prstGeom>
        </p:spPr>
      </p:pic>
      <p:pic>
        <p:nvPicPr>
          <p:cNvPr id="16" name="Picture 15"/>
          <p:cNvPicPr>
            <a:picLocks noChangeAspect="1"/>
          </p:cNvPicPr>
          <p:nvPr/>
        </p:nvPicPr>
        <p:blipFill rotWithShape="1">
          <a:blip r:embed="rId4"/>
          <a:srcRect b="689"/>
          <a:stretch/>
        </p:blipFill>
        <p:spPr>
          <a:xfrm>
            <a:off x="-4369" y="3024448"/>
            <a:ext cx="9148369" cy="1473911"/>
          </a:xfrm>
          <a:prstGeom prst="rect">
            <a:avLst/>
          </a:prstGeom>
        </p:spPr>
      </p:pic>
      <p:sp>
        <p:nvSpPr>
          <p:cNvPr id="4" name="TextBox 3"/>
          <p:cNvSpPr txBox="1"/>
          <p:nvPr/>
        </p:nvSpPr>
        <p:spPr>
          <a:xfrm>
            <a:off x="271113" y="2683715"/>
            <a:ext cx="2019300" cy="369332"/>
          </a:xfrm>
          <a:prstGeom prst="rect">
            <a:avLst/>
          </a:prstGeom>
          <a:noFill/>
        </p:spPr>
        <p:txBody>
          <a:bodyPr wrap="square" rtlCol="0">
            <a:spAutoFit/>
          </a:bodyPr>
          <a:lstStyle/>
          <a:p>
            <a:pPr algn="ctr"/>
            <a:r>
              <a:rPr lang="en-US" b="1" i="1" dirty="0">
                <a:solidFill>
                  <a:schemeClr val="tx2"/>
                </a:solidFill>
              </a:rPr>
              <a:t>Rural Road Safety</a:t>
            </a:r>
          </a:p>
        </p:txBody>
      </p:sp>
      <p:sp>
        <p:nvSpPr>
          <p:cNvPr id="22"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Tree>
    <p:extLst>
      <p:ext uri="{BB962C8B-B14F-4D97-AF65-F5344CB8AC3E}">
        <p14:creationId xmlns:p14="http://schemas.microsoft.com/office/powerpoint/2010/main" val="2692564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10" name="Title 1"/>
          <p:cNvSpPr txBox="1">
            <a:spLocks/>
          </p:cNvSpPr>
          <p:nvPr/>
        </p:nvSpPr>
        <p:spPr>
          <a:xfrm>
            <a:off x="0" y="-171450"/>
            <a:ext cx="9067800" cy="105009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a:ln>
                  <a:noFill/>
                </a:ln>
                <a:solidFill>
                  <a:srgbClr val="002060"/>
                </a:solidFill>
                <a:effectLst/>
                <a:uLnTx/>
                <a:uFillTx/>
                <a:latin typeface="Calibri"/>
                <a:ea typeface="+mj-ea"/>
                <a:cs typeface="+mj-cs"/>
              </a:rPr>
              <a:t>SCDOT has Dramatically Increased its Work Program</a:t>
            </a:r>
          </a:p>
        </p:txBody>
      </p:sp>
      <p:graphicFrame>
        <p:nvGraphicFramePr>
          <p:cNvPr id="12" name="Chart 11">
            <a:extLst>
              <a:ext uri="{FF2B5EF4-FFF2-40B4-BE49-F238E27FC236}">
                <a16:creationId xmlns:a16="http://schemas.microsoft.com/office/drawing/2014/main" id="{8E3A9AEE-410C-4D82-AAD4-819184E6FDEB}"/>
              </a:ext>
            </a:extLst>
          </p:cNvPr>
          <p:cNvGraphicFramePr>
            <a:graphicFrameLocks noGrp="1"/>
          </p:cNvGraphicFramePr>
          <p:nvPr>
            <p:extLst>
              <p:ext uri="{D42A27DB-BD31-4B8C-83A1-F6EECF244321}">
                <p14:modId xmlns:p14="http://schemas.microsoft.com/office/powerpoint/2010/main" val="3662355587"/>
              </p:ext>
            </p:extLst>
          </p:nvPr>
        </p:nvGraphicFramePr>
        <p:xfrm>
          <a:off x="-457200" y="795184"/>
          <a:ext cx="9829800" cy="406256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25"/>
          <p:cNvSpPr txBox="1"/>
          <p:nvPr/>
        </p:nvSpPr>
        <p:spPr>
          <a:xfrm>
            <a:off x="0" y="2848606"/>
            <a:ext cx="990600"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$1B</a:t>
            </a:r>
          </a:p>
        </p:txBody>
      </p:sp>
      <p:sp>
        <p:nvSpPr>
          <p:cNvPr id="15" name="TextBox 25"/>
          <p:cNvSpPr txBox="1"/>
          <p:nvPr/>
        </p:nvSpPr>
        <p:spPr>
          <a:xfrm>
            <a:off x="7620000" y="781195"/>
            <a:ext cx="1600200"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≈$4.4B</a:t>
            </a:r>
          </a:p>
        </p:txBody>
      </p:sp>
    </p:spTree>
    <p:extLst>
      <p:ext uri="{BB962C8B-B14F-4D97-AF65-F5344CB8AC3E}">
        <p14:creationId xmlns:p14="http://schemas.microsoft.com/office/powerpoint/2010/main" val="24661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9675" y="870623"/>
            <a:ext cx="25768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Calibri"/>
                <a:ea typeface="+mn-ea"/>
                <a:cs typeface="+mn-cs"/>
              </a:rPr>
              <a:t>Rural Road Safety</a:t>
            </a:r>
          </a:p>
        </p:txBody>
      </p:sp>
      <p:sp>
        <p:nvSpPr>
          <p:cNvPr id="19" name="TextBox 18"/>
          <p:cNvSpPr txBox="1"/>
          <p:nvPr/>
        </p:nvSpPr>
        <p:spPr>
          <a:xfrm>
            <a:off x="7096347" y="882106"/>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Calibri"/>
                <a:ea typeface="+mn-ea"/>
                <a:cs typeface="+mn-cs"/>
              </a:rPr>
              <a:t>Interstates</a:t>
            </a:r>
          </a:p>
        </p:txBody>
      </p:sp>
      <p:sp>
        <p:nvSpPr>
          <p:cNvPr id="20" name="TextBox 19"/>
          <p:cNvSpPr txBox="1"/>
          <p:nvPr/>
        </p:nvSpPr>
        <p:spPr>
          <a:xfrm>
            <a:off x="2696093" y="870622"/>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Calibri"/>
                <a:ea typeface="+mn-ea"/>
                <a:cs typeface="+mn-cs"/>
              </a:rPr>
              <a:t>Paving</a:t>
            </a:r>
          </a:p>
        </p:txBody>
      </p:sp>
      <p:sp>
        <p:nvSpPr>
          <p:cNvPr id="21" name="TextBox 20"/>
          <p:cNvSpPr txBox="1"/>
          <p:nvPr/>
        </p:nvSpPr>
        <p:spPr>
          <a:xfrm>
            <a:off x="4831511" y="870622"/>
            <a:ext cx="20193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Calibri"/>
                <a:ea typeface="+mn-ea"/>
                <a:cs typeface="+mn-cs"/>
              </a:rPr>
              <a:t>Bridges</a:t>
            </a:r>
          </a:p>
        </p:txBody>
      </p:sp>
      <p:sp>
        <p:nvSpPr>
          <p:cNvPr id="16" name="Rectangle 15"/>
          <p:cNvSpPr/>
          <p:nvPr/>
        </p:nvSpPr>
        <p:spPr>
          <a:xfrm>
            <a:off x="316821" y="2700602"/>
            <a:ext cx="19050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855 </a:t>
            </a:r>
            <a:r>
              <a:rPr kumimoji="0" lang="en-US" sz="2000" b="1" i="0" u="none" strike="noStrike" kern="1200" cap="none" spc="0" normalizeH="0" baseline="0" noProof="0" dirty="0">
                <a:ln>
                  <a:noFill/>
                </a:ln>
                <a:solidFill>
                  <a:srgbClr val="002060"/>
                </a:solidFill>
                <a:effectLst/>
                <a:uLnTx/>
                <a:uFillTx/>
                <a:latin typeface="Calibri"/>
                <a:ea typeface="+mn-ea"/>
                <a:cs typeface="+mn-cs"/>
              </a:rPr>
              <a:t>miles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New Target of 1,250 miles</a:t>
            </a:r>
          </a:p>
        </p:txBody>
      </p:sp>
      <p:sp>
        <p:nvSpPr>
          <p:cNvPr id="22" name="Rectangle 21"/>
          <p:cNvSpPr/>
          <p:nvPr/>
        </p:nvSpPr>
        <p:spPr>
          <a:xfrm>
            <a:off x="4955837" y="2700602"/>
            <a:ext cx="19050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287</a:t>
            </a:r>
            <a:r>
              <a:rPr kumimoji="0" lang="en-US" sz="2000" b="1" i="0" u="none" strike="noStrike" kern="1200" cap="none" spc="0" normalizeH="0" baseline="0" noProof="0" dirty="0">
                <a:ln>
                  <a:noFill/>
                </a:ln>
                <a:solidFill>
                  <a:srgbClr val="FF0000"/>
                </a:solidFill>
                <a:effectLst/>
                <a:uLnTx/>
                <a:uFillTx/>
                <a:latin typeface="Calibri"/>
                <a:ea typeface="+mn-ea"/>
                <a:cs typeface="+mn-cs"/>
              </a:rPr>
              <a:t> </a:t>
            </a:r>
            <a:r>
              <a:rPr kumimoji="0" lang="en-US" sz="2000" b="1" i="0" u="none" strike="noStrike" kern="1200" cap="none" spc="0" normalizeH="0" baseline="0" noProof="0" dirty="0">
                <a:ln>
                  <a:noFill/>
                </a:ln>
                <a:solidFill>
                  <a:srgbClr val="002060"/>
                </a:solidFill>
                <a:effectLst/>
                <a:uLnTx/>
                <a:uFillTx/>
                <a:latin typeface="Calibri"/>
                <a:ea typeface="+mn-ea"/>
                <a:cs typeface="+mn-cs"/>
              </a:rPr>
              <a:t>bridges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New Target of 500 Bridges</a:t>
            </a:r>
          </a:p>
        </p:txBody>
      </p:sp>
      <p:sp>
        <p:nvSpPr>
          <p:cNvPr id="23" name="Rectangle 22"/>
          <p:cNvSpPr/>
          <p:nvPr/>
        </p:nvSpPr>
        <p:spPr>
          <a:xfrm>
            <a:off x="7165637" y="2700602"/>
            <a:ext cx="190500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101</a:t>
            </a:r>
            <a:r>
              <a:rPr kumimoji="0" lang="en-US" sz="2000" b="1" i="0" u="none" strike="noStrike" kern="1200" cap="none" spc="0" normalizeH="0" baseline="0" noProof="0" dirty="0">
                <a:ln>
                  <a:noFill/>
                </a:ln>
                <a:solidFill>
                  <a:srgbClr val="002060"/>
                </a:solidFill>
                <a:effectLst/>
                <a:uLnTx/>
                <a:uFillTx/>
                <a:latin typeface="Calibri"/>
                <a:ea typeface="+mn-ea"/>
                <a:cs typeface="+mn-cs"/>
              </a:rPr>
              <a:t> miles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215 Miles Targeted</a:t>
            </a:r>
          </a:p>
        </p:txBody>
      </p:sp>
      <p:sp>
        <p:nvSpPr>
          <p:cNvPr id="24" name="Rectangle 23"/>
          <p:cNvSpPr/>
          <p:nvPr/>
        </p:nvSpPr>
        <p:spPr>
          <a:xfrm>
            <a:off x="2504043" y="2678007"/>
            <a:ext cx="2267118"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&gt;6900 </a:t>
            </a:r>
            <a:r>
              <a:rPr kumimoji="0" lang="en-US" sz="2000" b="1" i="0" u="none" strike="noStrike" kern="1200" cap="none" spc="0" normalizeH="0" baseline="0" noProof="0" dirty="0">
                <a:ln>
                  <a:noFill/>
                </a:ln>
                <a:solidFill>
                  <a:srgbClr val="002060"/>
                </a:solidFill>
                <a:effectLst/>
                <a:uLnTx/>
                <a:uFillTx/>
                <a:latin typeface="Calibri"/>
                <a:ea typeface="+mn-ea"/>
                <a:cs typeface="+mn-cs"/>
              </a:rPr>
              <a:t>miles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Pavements Measuring Good Have Doubled</a:t>
            </a:r>
          </a:p>
        </p:txBody>
      </p:sp>
      <p:sp>
        <p:nvSpPr>
          <p:cNvPr id="25" name="Rectangle 24"/>
          <p:cNvSpPr/>
          <p:nvPr/>
        </p:nvSpPr>
        <p:spPr>
          <a:xfrm>
            <a:off x="1403920" y="183268"/>
            <a:ext cx="633178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2060"/>
                </a:solidFill>
                <a:effectLst/>
                <a:uLnTx/>
                <a:uFillTx/>
                <a:latin typeface="Calibri"/>
                <a:ea typeface="+mn-ea"/>
                <a:cs typeface="+mn-cs"/>
              </a:rPr>
              <a:t>10-Year Plan Accomplishments</a:t>
            </a:r>
          </a:p>
        </p:txBody>
      </p:sp>
      <p:sp>
        <p:nvSpPr>
          <p:cNvPr id="26"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2" name="Picture 1"/>
          <p:cNvPicPr>
            <a:picLocks noChangeAspect="1"/>
          </p:cNvPicPr>
          <p:nvPr/>
        </p:nvPicPr>
        <p:blipFill rotWithShape="1">
          <a:blip r:embed="rId4"/>
          <a:srcRect b="689"/>
          <a:stretch/>
        </p:blipFill>
        <p:spPr>
          <a:xfrm>
            <a:off x="-4369" y="1250239"/>
            <a:ext cx="9148369" cy="1473911"/>
          </a:xfrm>
          <a:prstGeom prst="rect">
            <a:avLst/>
          </a:prstGeom>
        </p:spPr>
      </p:pic>
    </p:spTree>
    <p:extLst>
      <p:ext uri="{BB962C8B-B14F-4D97-AF65-F5344CB8AC3E}">
        <p14:creationId xmlns:p14="http://schemas.microsoft.com/office/powerpoint/2010/main" val="159256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4200" y="368396"/>
            <a:ext cx="5638800" cy="2308324"/>
          </a:xfrm>
          <a:prstGeom prst="rect">
            <a:avLst/>
          </a:prstGeom>
        </p:spPr>
        <p:txBody>
          <a:bodyPr wrap="square">
            <a:spAutoFit/>
          </a:bodyPr>
          <a:lstStyle/>
          <a:p>
            <a:pPr algn="ctr">
              <a:defRPr/>
            </a:pPr>
            <a:r>
              <a:rPr lang="en-US" sz="2400" b="1" dirty="0">
                <a:solidFill>
                  <a:srgbClr val="002060"/>
                </a:solidFill>
                <a:latin typeface="Calibri"/>
              </a:rPr>
              <a:t>Thanks to the recent actions at the federal and state levels, SCDOT can </a:t>
            </a:r>
            <a:r>
              <a:rPr lang="en-US" sz="2400" b="1" dirty="0">
                <a:solidFill>
                  <a:srgbClr val="002060"/>
                </a:solidFill>
              </a:rPr>
              <a:t>incorporate projects into our Strategic 10-Year Plan to deal with the growth and economic development needs of our state.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alibri"/>
              </a:rPr>
              <a:t> </a:t>
            </a:r>
            <a:endParaRPr kumimoji="0" lang="en-US" sz="16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3" name="Picture 12"/>
          <p:cNvPicPr>
            <a:picLocks noChangeAspect="1"/>
          </p:cNvPicPr>
          <p:nvPr/>
        </p:nvPicPr>
        <p:blipFill>
          <a:blip r:embed="rId3"/>
          <a:stretch>
            <a:fillRect/>
          </a:stretch>
        </p:blipFill>
        <p:spPr>
          <a:xfrm>
            <a:off x="76200" y="57150"/>
            <a:ext cx="2819400" cy="2819400"/>
          </a:xfrm>
          <a:prstGeom prst="rect">
            <a:avLst/>
          </a:prstGeom>
        </p:spPr>
      </p:pic>
      <p:pic>
        <p:nvPicPr>
          <p:cNvPr id="16" name="Picture 2"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75" y="2676720"/>
            <a:ext cx="2677124" cy="18404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5"/>
          <a:srcRect l="17183" r="5493"/>
          <a:stretch/>
        </p:blipFill>
        <p:spPr>
          <a:xfrm>
            <a:off x="3581400" y="2676720"/>
            <a:ext cx="2285999" cy="1840472"/>
          </a:xfrm>
          <a:prstGeom prst="rect">
            <a:avLst/>
          </a:prstGeom>
        </p:spPr>
      </p:pic>
      <p:pic>
        <p:nvPicPr>
          <p:cNvPr id="23" name="Picture 22"/>
          <p:cNvPicPr>
            <a:picLocks noChangeAspect="1"/>
          </p:cNvPicPr>
          <p:nvPr/>
        </p:nvPicPr>
        <p:blipFill>
          <a:blip r:embed="rId6"/>
          <a:stretch>
            <a:fillRect/>
          </a:stretch>
        </p:blipFill>
        <p:spPr>
          <a:xfrm>
            <a:off x="304800" y="2676721"/>
            <a:ext cx="2859670" cy="1840471"/>
          </a:xfrm>
          <a:prstGeom prst="rect">
            <a:avLst/>
          </a:prstGeom>
        </p:spPr>
      </p:pic>
      <p:sp>
        <p:nvSpPr>
          <p:cNvPr id="8"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Tree>
    <p:extLst>
      <p:ext uri="{BB962C8B-B14F-4D97-AF65-F5344CB8AC3E}">
        <p14:creationId xmlns:p14="http://schemas.microsoft.com/office/powerpoint/2010/main" val="3924275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2645" y="1993087"/>
            <a:ext cx="1219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58% State Funding</a:t>
            </a:r>
          </a:p>
        </p:txBody>
      </p:sp>
      <p:sp>
        <p:nvSpPr>
          <p:cNvPr id="9" name="TextBox 8"/>
          <p:cNvSpPr txBox="1"/>
          <p:nvPr/>
        </p:nvSpPr>
        <p:spPr>
          <a:xfrm>
            <a:off x="458525" y="1990366"/>
            <a:ext cx="1045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42% Federal Funding</a:t>
            </a:r>
          </a:p>
        </p:txBody>
      </p:sp>
      <p:sp>
        <p:nvSpPr>
          <p:cNvPr id="11" name="Rectangle 10"/>
          <p:cNvSpPr/>
          <p:nvPr/>
        </p:nvSpPr>
        <p:spPr>
          <a:xfrm>
            <a:off x="3896035" y="837539"/>
            <a:ext cx="5105399" cy="2308324"/>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2060"/>
                </a:solidFill>
                <a:effectLst/>
                <a:uLnTx/>
                <a:uFillTx/>
                <a:latin typeface="Calibri"/>
              </a:rPr>
              <a:t>New federal aid program h</a:t>
            </a:r>
            <a:r>
              <a:rPr kumimoji="0" lang="en-US" sz="2400" b="1" i="0" u="none" strike="noStrike" kern="1200" cap="none" spc="0" normalizeH="0" noProof="0" dirty="0">
                <a:ln>
                  <a:noFill/>
                </a:ln>
                <a:solidFill>
                  <a:srgbClr val="002060"/>
                </a:solidFill>
                <a:effectLst/>
                <a:uLnTx/>
                <a:uFillTx/>
                <a:latin typeface="Calibri"/>
              </a:rPr>
              <a:t>as increased SCDOT’s annual federal funding by approximately $250-300M, requiring additional state match to fully draw all possible dollars.</a:t>
            </a:r>
          </a:p>
          <a:p>
            <a:pPr marR="0" lvl="0" algn="ctr" defTabSz="914400" rtl="0" eaLnBrk="1" fontAlgn="auto" latinLnBrk="0" hangingPunct="1">
              <a:lnSpc>
                <a:spcPct val="100000"/>
              </a:lnSpc>
              <a:spcBef>
                <a:spcPts val="0"/>
              </a:spcBef>
              <a:spcAft>
                <a:spcPts val="0"/>
              </a:spcAft>
              <a:buClrTx/>
              <a:buSzTx/>
              <a:tabLst/>
              <a:defRPr/>
            </a:pPr>
            <a:endParaRPr lang="en-US" sz="2400" b="1" baseline="0" dirty="0">
              <a:solidFill>
                <a:srgbClr val="002060"/>
              </a:solidFill>
              <a:latin typeface="Calibri"/>
            </a:endParaRPr>
          </a:p>
        </p:txBody>
      </p:sp>
      <p:sp>
        <p:nvSpPr>
          <p:cNvPr id="10" name="Rectangle 9"/>
          <p:cNvSpPr/>
          <p:nvPr/>
        </p:nvSpPr>
        <p:spPr>
          <a:xfrm>
            <a:off x="0" y="54094"/>
            <a:ext cx="9143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Calibri"/>
                <a:ea typeface="+mn-ea"/>
                <a:cs typeface="+mn-cs"/>
              </a:rPr>
              <a:t>Action at the Federal Level</a:t>
            </a:r>
          </a:p>
        </p:txBody>
      </p:sp>
      <p:pic>
        <p:nvPicPr>
          <p:cNvPr id="12" name="Picture 11"/>
          <p:cNvPicPr>
            <a:picLocks noChangeAspect="1"/>
          </p:cNvPicPr>
          <p:nvPr/>
        </p:nvPicPr>
        <p:blipFill rotWithShape="1">
          <a:blip r:embed="rId3"/>
          <a:srcRect b="18406"/>
          <a:stretch/>
        </p:blipFill>
        <p:spPr>
          <a:xfrm>
            <a:off x="170652" y="886641"/>
            <a:ext cx="3725381" cy="3039667"/>
          </a:xfrm>
          <a:prstGeom prst="rect">
            <a:avLst/>
          </a:prstGeom>
        </p:spPr>
      </p:pic>
      <p:sp>
        <p:nvSpPr>
          <p:cNvPr id="14"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0694A9D5-2E6D-5683-EF71-75A52DDDF277}"/>
              </a:ext>
            </a:extLst>
          </p:cNvPr>
          <p:cNvSpPr txBox="1"/>
          <p:nvPr/>
        </p:nvSpPr>
        <p:spPr>
          <a:xfrm>
            <a:off x="298938" y="4440115"/>
            <a:ext cx="184731" cy="369332"/>
          </a:xfrm>
          <a:prstGeom prst="rect">
            <a:avLst/>
          </a:prstGeom>
          <a:noFill/>
        </p:spPr>
        <p:txBody>
          <a:bodyPr wrap="none" rtlCol="0">
            <a:spAutoFit/>
          </a:bodyPr>
          <a:lstStyle/>
          <a:p>
            <a:endParaRPr lang="en-US" dirty="0"/>
          </a:p>
        </p:txBody>
      </p:sp>
      <p:sp>
        <p:nvSpPr>
          <p:cNvPr id="13" name="Rectangle 12"/>
          <p:cNvSpPr/>
          <p:nvPr/>
        </p:nvSpPr>
        <p:spPr>
          <a:xfrm>
            <a:off x="3896034" y="2876550"/>
            <a:ext cx="5105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strike="noStrike" kern="1200" cap="none" spc="0" normalizeH="0" baseline="0" noProof="0" dirty="0">
                <a:ln>
                  <a:noFill/>
                </a:ln>
                <a:solidFill>
                  <a:srgbClr val="E46C0A"/>
                </a:solidFill>
                <a:effectLst/>
                <a:uLnTx/>
                <a:uFillTx/>
                <a:latin typeface="Calibri"/>
              </a:rPr>
              <a:t>SCDOT directed</a:t>
            </a:r>
            <a:r>
              <a:rPr kumimoji="0" lang="en-US" sz="2400" b="1" i="1" strike="noStrike" kern="1200" cap="none" spc="0" normalizeH="0" noProof="0" dirty="0">
                <a:ln>
                  <a:noFill/>
                </a:ln>
                <a:solidFill>
                  <a:srgbClr val="E46C0A"/>
                </a:solidFill>
                <a:effectLst/>
                <a:uLnTx/>
                <a:uFillTx/>
                <a:latin typeface="Calibri"/>
              </a:rPr>
              <a:t> the majority of these new federal funds to Regional Mobility Programs (MPO/COG) and Bridges</a:t>
            </a:r>
            <a:endParaRPr kumimoji="0" lang="en-US" sz="2400" b="1" i="1" strike="noStrike" kern="1200" cap="none" spc="0" normalizeH="0" baseline="0" noProof="0" dirty="0">
              <a:ln>
                <a:noFill/>
              </a:ln>
              <a:solidFill>
                <a:srgbClr val="E46C0A"/>
              </a:solidFill>
              <a:effectLst/>
              <a:uLnTx/>
              <a:uFillTx/>
              <a:latin typeface="Calibri"/>
            </a:endParaRPr>
          </a:p>
        </p:txBody>
      </p:sp>
    </p:spTree>
    <p:extLst>
      <p:ext uri="{BB962C8B-B14F-4D97-AF65-F5344CB8AC3E}">
        <p14:creationId xmlns:p14="http://schemas.microsoft.com/office/powerpoint/2010/main" val="2585464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2645" y="1993087"/>
            <a:ext cx="1219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58% State Funding</a:t>
            </a:r>
          </a:p>
        </p:txBody>
      </p:sp>
      <p:sp>
        <p:nvSpPr>
          <p:cNvPr id="9" name="TextBox 8"/>
          <p:cNvSpPr txBox="1"/>
          <p:nvPr/>
        </p:nvSpPr>
        <p:spPr>
          <a:xfrm>
            <a:off x="458525" y="1990366"/>
            <a:ext cx="1045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42% Federal Funding</a:t>
            </a:r>
          </a:p>
        </p:txBody>
      </p:sp>
      <p:sp>
        <p:nvSpPr>
          <p:cNvPr id="11" name="Rectangle 10"/>
          <p:cNvSpPr/>
          <p:nvPr/>
        </p:nvSpPr>
        <p:spPr>
          <a:xfrm>
            <a:off x="2615012" y="580918"/>
            <a:ext cx="6659217" cy="3600986"/>
          </a:xfrm>
          <a:prstGeom prst="rect">
            <a:avLst/>
          </a:prstGeom>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900" b="1" i="0" u="none" strike="noStrike" kern="1200" cap="none" spc="0" normalizeH="0" baseline="0" noProof="0" dirty="0">
                <a:ln>
                  <a:noFill/>
                </a:ln>
                <a:solidFill>
                  <a:srgbClr val="002060"/>
                </a:solidFill>
                <a:effectLst/>
                <a:uLnTx/>
                <a:uFillTx/>
                <a:latin typeface="Calibri"/>
              </a:rPr>
              <a:t>Provided $120M in match funds to fully draw down federal formula funds, as well as other states’ unused funds,</a:t>
            </a:r>
            <a:r>
              <a:rPr kumimoji="0" lang="en-US" sz="1900" b="1" i="0" u="none" strike="noStrike" kern="1200" cap="none" spc="0" normalizeH="0" noProof="0" dirty="0">
                <a:ln>
                  <a:noFill/>
                </a:ln>
                <a:solidFill>
                  <a:srgbClr val="002060"/>
                </a:solidFill>
                <a:effectLst/>
                <a:uLnTx/>
                <a:uFillTx/>
                <a:latin typeface="Calibri"/>
              </a:rPr>
              <a:t> and to pursue competitive grants.</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900" b="1" i="0" u="none" strike="noStrike" kern="1200" cap="none" spc="0" normalizeH="0" baseline="0" noProof="0" dirty="0">
              <a:ln>
                <a:noFill/>
              </a:ln>
              <a:solidFill>
                <a:srgbClr val="002060"/>
              </a:solidFill>
              <a:effectLst/>
              <a:uLnTx/>
              <a:uFillTx/>
              <a:latin typeface="Calibri"/>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900" b="1" dirty="0">
              <a:solidFill>
                <a:srgbClr val="002060"/>
              </a:solidFill>
              <a:latin typeface="Calibri"/>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900" b="1" i="0" u="none" strike="noStrike" kern="1200" cap="none" spc="0" normalizeH="0" baseline="0" noProof="0" dirty="0">
                <a:ln>
                  <a:noFill/>
                </a:ln>
                <a:solidFill>
                  <a:srgbClr val="002060"/>
                </a:solidFill>
                <a:effectLst/>
                <a:uLnTx/>
                <a:uFillTx/>
                <a:latin typeface="Calibri"/>
              </a:rPr>
              <a:t>Allocated $453M in</a:t>
            </a:r>
            <a:r>
              <a:rPr kumimoji="0" lang="en-US" sz="1900" b="1" i="0" u="none" strike="noStrike" kern="1200" cap="none" spc="0" normalizeH="0" noProof="0" dirty="0">
                <a:ln>
                  <a:noFill/>
                </a:ln>
                <a:solidFill>
                  <a:srgbClr val="002060"/>
                </a:solidFill>
                <a:effectLst/>
                <a:uLnTx/>
                <a:uFillTx/>
                <a:latin typeface="Calibri"/>
              </a:rPr>
              <a:t> ARPA Funds and $133.6M in General Funds towards SCDOT’s rural interstate capacity program.</a:t>
            </a:r>
          </a:p>
          <a:p>
            <a:pPr lvl="1">
              <a:defRPr/>
            </a:pPr>
            <a:endParaRPr kumimoji="0" lang="en-US" sz="1900" b="1" i="0" u="none" strike="noStrike" kern="1200" cap="none" spc="0" normalizeH="0" noProof="0" dirty="0">
              <a:ln>
                <a:noFill/>
              </a:ln>
              <a:solidFill>
                <a:srgbClr val="002060"/>
              </a:solidFill>
              <a:effectLst/>
              <a:uLnTx/>
              <a:uFillTx/>
              <a:latin typeface="Calibri"/>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900" b="1" i="0" u="none" strike="noStrike" kern="1200" cap="none" spc="0" normalizeH="0" noProof="0" dirty="0">
              <a:ln>
                <a:noFill/>
              </a:ln>
              <a:solidFill>
                <a:srgbClr val="002060"/>
              </a:solidFill>
              <a:effectLst/>
              <a:uLnTx/>
              <a:uFillTx/>
              <a:latin typeface="Calibri"/>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900" b="1" noProof="0" dirty="0">
              <a:solidFill>
                <a:srgbClr val="002060"/>
              </a:solidFill>
              <a:latin typeface="Calibri"/>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900" b="1" noProof="0" dirty="0">
                <a:solidFill>
                  <a:srgbClr val="002060"/>
                </a:solidFill>
                <a:latin typeface="Calibri"/>
              </a:rPr>
              <a:t>Appropriated $250M toward</a:t>
            </a:r>
            <a:r>
              <a:rPr lang="en-US" sz="1900" b="1" dirty="0">
                <a:solidFill>
                  <a:srgbClr val="002060"/>
                </a:solidFill>
                <a:latin typeface="Calibri"/>
              </a:rPr>
              <a:t> County Transportation Committees for locally-driven state and local road projects.</a:t>
            </a:r>
            <a:endParaRPr kumimoji="0" lang="en-US" sz="1900" b="1" i="0" u="none" strike="noStrike" kern="1200" cap="none" spc="0" normalizeH="0" noProof="0" dirty="0">
              <a:ln>
                <a:noFill/>
              </a:ln>
              <a:solidFill>
                <a:srgbClr val="002060"/>
              </a:solidFill>
              <a:effectLst/>
              <a:uLnTx/>
              <a:uFillTx/>
              <a:latin typeface="Calibri"/>
            </a:endParaRPr>
          </a:p>
        </p:txBody>
      </p:sp>
      <p:sp>
        <p:nvSpPr>
          <p:cNvPr id="10" name="Rectangle 9"/>
          <p:cNvSpPr/>
          <p:nvPr/>
        </p:nvSpPr>
        <p:spPr>
          <a:xfrm>
            <a:off x="0" y="54094"/>
            <a:ext cx="9143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2060"/>
                </a:solidFill>
                <a:effectLst/>
                <a:uLnTx/>
                <a:uFillTx/>
                <a:latin typeface="Calibri"/>
                <a:ea typeface="+mn-ea"/>
                <a:cs typeface="+mn-cs"/>
              </a:rPr>
              <a:t>General Assembly</a:t>
            </a:r>
            <a:r>
              <a:rPr kumimoji="0" lang="en-US" sz="2800" b="1" i="0" u="sng" strike="noStrike" kern="1200" cap="none" spc="0" normalizeH="0" noProof="0" dirty="0">
                <a:ln>
                  <a:noFill/>
                </a:ln>
                <a:solidFill>
                  <a:srgbClr val="002060"/>
                </a:solidFill>
                <a:effectLst/>
                <a:uLnTx/>
                <a:uFillTx/>
                <a:latin typeface="Calibri"/>
                <a:ea typeface="+mn-ea"/>
                <a:cs typeface="+mn-cs"/>
              </a:rPr>
              <a:t> Actions - 2022</a:t>
            </a:r>
            <a:endParaRPr kumimoji="0" lang="en-US" sz="2800" b="1" i="0" u="sng" strike="noStrike" kern="1200" cap="none" spc="0" normalizeH="0" baseline="0" noProof="0" dirty="0">
              <a:ln>
                <a:noFill/>
              </a:ln>
              <a:solidFill>
                <a:srgbClr val="002060"/>
              </a:solidFill>
              <a:effectLst/>
              <a:uLnTx/>
              <a:uFillTx/>
              <a:latin typeface="Calibri"/>
              <a:ea typeface="+mn-ea"/>
              <a:cs typeface="+mn-cs"/>
            </a:endParaRPr>
          </a:p>
        </p:txBody>
      </p:sp>
      <p:sp>
        <p:nvSpPr>
          <p:cNvPr id="14" name="Slide Number Placeholder 1"/>
          <p:cNvSpPr>
            <a:spLocks noGrp="1"/>
          </p:cNvSpPr>
          <p:nvPr>
            <p:ph type="sldNum" sz="quarter" idx="12"/>
          </p:nvPr>
        </p:nvSpPr>
        <p:spPr>
          <a:xfrm>
            <a:off x="76200" y="4705350"/>
            <a:ext cx="21336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rPr>
              <a:t>Page </a:t>
            </a:r>
            <a:fld id="{F042871F-8726-424E-B037-0DF994D14E3D}" type="slidenum">
              <a:rPr kumimoji="0" lang="en-US" sz="2400" b="1"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24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117129" y="677456"/>
            <a:ext cx="2394686" cy="3192915"/>
          </a:xfrm>
          <a:prstGeom prst="rect">
            <a:avLst/>
          </a:prstGeom>
        </p:spPr>
      </p:pic>
      <p:sp>
        <p:nvSpPr>
          <p:cNvPr id="15" name="Rectangle 14"/>
          <p:cNvSpPr/>
          <p:nvPr/>
        </p:nvSpPr>
        <p:spPr>
          <a:xfrm>
            <a:off x="2962877" y="1426102"/>
            <a:ext cx="5860290"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strike="noStrike" kern="1200" cap="none" spc="0" normalizeH="0" baseline="0" noProof="0" dirty="0">
                <a:ln>
                  <a:noFill/>
                </a:ln>
                <a:solidFill>
                  <a:srgbClr val="E46C0A"/>
                </a:solidFill>
                <a:effectLst/>
                <a:uLnTx/>
                <a:uFillTx/>
                <a:latin typeface="Calibri"/>
              </a:rPr>
              <a:t>Yielded $190</a:t>
            </a:r>
            <a:r>
              <a:rPr kumimoji="0" lang="en-US" sz="2600" b="1" i="1" strike="noStrike" kern="1200" cap="none" spc="0" normalizeH="0" noProof="0" dirty="0">
                <a:ln>
                  <a:noFill/>
                </a:ln>
                <a:solidFill>
                  <a:srgbClr val="E46C0A"/>
                </a:solidFill>
                <a:effectLst/>
                <a:uLnTx/>
                <a:uFillTx/>
                <a:latin typeface="Calibri"/>
              </a:rPr>
              <a:t> Million More Federal $</a:t>
            </a:r>
            <a:endParaRPr kumimoji="0" lang="en-US" sz="2600" b="1" i="1" strike="noStrike" kern="1200" cap="none" spc="0" normalizeH="0" baseline="0" noProof="0" dirty="0">
              <a:ln>
                <a:noFill/>
              </a:ln>
              <a:solidFill>
                <a:srgbClr val="E46C0A"/>
              </a:solidFill>
              <a:effectLst/>
              <a:uLnTx/>
              <a:uFillTx/>
              <a:latin typeface="Calibri"/>
            </a:endParaRPr>
          </a:p>
        </p:txBody>
      </p:sp>
      <p:sp>
        <p:nvSpPr>
          <p:cNvPr id="12" name="Rectangle 11"/>
          <p:cNvSpPr/>
          <p:nvPr/>
        </p:nvSpPr>
        <p:spPr>
          <a:xfrm>
            <a:off x="2785876" y="2573215"/>
            <a:ext cx="6317488"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strike="noStrike" kern="1200" cap="none" spc="0" normalizeH="0" baseline="0" noProof="0" dirty="0">
                <a:ln>
                  <a:noFill/>
                </a:ln>
                <a:solidFill>
                  <a:srgbClr val="E46C0A"/>
                </a:solidFill>
                <a:effectLst/>
                <a:uLnTx/>
                <a:uFillTx/>
                <a:latin typeface="Calibri"/>
              </a:rPr>
              <a:t>Accelerated the Widening</a:t>
            </a:r>
            <a:r>
              <a:rPr kumimoji="0" lang="en-US" sz="2600" b="1" i="1" strike="noStrike" kern="1200" cap="none" spc="0" normalizeH="0" noProof="0" dirty="0">
                <a:ln>
                  <a:noFill/>
                </a:ln>
                <a:solidFill>
                  <a:srgbClr val="E46C0A"/>
                </a:solidFill>
                <a:effectLst/>
                <a:uLnTx/>
                <a:uFillTx/>
                <a:latin typeface="Calibri"/>
              </a:rPr>
              <a:t> of I-26 by 6 Years and I-95 by 3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1" strike="noStrike" kern="1200" cap="none" spc="0" normalizeH="0" baseline="0" noProof="0" dirty="0">
              <a:ln>
                <a:noFill/>
              </a:ln>
              <a:solidFill>
                <a:srgbClr val="E46C0A"/>
              </a:solidFill>
              <a:effectLst/>
              <a:uLnTx/>
              <a:uFillTx/>
              <a:latin typeface="Calibri"/>
            </a:endParaRPr>
          </a:p>
        </p:txBody>
      </p:sp>
      <p:sp>
        <p:nvSpPr>
          <p:cNvPr id="13" name="Rectangle 12"/>
          <p:cNvSpPr/>
          <p:nvPr/>
        </p:nvSpPr>
        <p:spPr>
          <a:xfrm>
            <a:off x="2962877" y="3967458"/>
            <a:ext cx="5756875"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i="1" dirty="0">
                <a:solidFill>
                  <a:srgbClr val="E46C0A"/>
                </a:solidFill>
                <a:latin typeface="Calibri"/>
              </a:rPr>
              <a:t>Added More Paving Projects Statewide</a:t>
            </a:r>
            <a:endParaRPr kumimoji="0" lang="en-US" sz="2600" b="1" i="1" strike="noStrike" kern="1200" cap="none" spc="0" normalizeH="0" baseline="0" noProof="0" dirty="0">
              <a:ln>
                <a:noFill/>
              </a:ln>
              <a:solidFill>
                <a:srgbClr val="E46C0A"/>
              </a:solidFill>
              <a:effectLst/>
              <a:uLnTx/>
              <a:uFillTx/>
              <a:latin typeface="Calibri"/>
            </a:endParaRPr>
          </a:p>
        </p:txBody>
      </p:sp>
    </p:spTree>
    <p:extLst>
      <p:ext uri="{BB962C8B-B14F-4D97-AF65-F5344CB8AC3E}">
        <p14:creationId xmlns:p14="http://schemas.microsoft.com/office/powerpoint/2010/main" val="2999370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ontent Placeholder 2"/>
          <p:cNvSpPr txBox="1">
            <a:spLocks/>
          </p:cNvSpPr>
          <p:nvPr/>
        </p:nvSpPr>
        <p:spPr>
          <a:xfrm>
            <a:off x="331304" y="361950"/>
            <a:ext cx="8229600" cy="6096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1" name="Content Placeholder 2"/>
          <p:cNvSpPr txBox="1">
            <a:spLocks/>
          </p:cNvSpPr>
          <p:nvPr/>
        </p:nvSpPr>
        <p:spPr>
          <a:xfrm>
            <a:off x="304800" y="285750"/>
            <a:ext cx="8229600" cy="533400"/>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0188" marR="0" lvl="0" indent="-230188"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2" name="Content Placeholder 2"/>
          <p:cNvSpPr txBox="1">
            <a:spLocks/>
          </p:cNvSpPr>
          <p:nvPr/>
        </p:nvSpPr>
        <p:spPr>
          <a:xfrm>
            <a:off x="76200" y="1200150"/>
            <a:ext cx="8915400" cy="472937"/>
          </a:xfrm>
          <a:prstGeom prst="rect">
            <a:avLst/>
          </a:prstGeom>
        </p:spPr>
        <p:txBody>
          <a:bodyPr vert="horz" lIns="91440" tIns="45720" rIns="91440" bIns="45720" rtlCol="0">
            <a:noAutofit/>
          </a:bodyPr>
          <a:lstStyle>
            <a:lvl1pPr marL="230188" indent="-230188" algn="l" defTabSz="914400" rtl="0" eaLnBrk="1" latinLnBrk="0" hangingPunct="1">
              <a:spcBef>
                <a:spcPct val="20000"/>
              </a:spcBef>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4213" indent="-227013" algn="l" defTabSz="914400" rtl="0" eaLnBrk="1" latinLnBrk="0" hangingPunct="1">
              <a:spcBef>
                <a:spcPct val="20000"/>
              </a:spcBef>
              <a:buSzPct val="91000"/>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08585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Opportunities for Local Governments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42871F-8726-424E-B037-0DF994D14E3D}" type="slidenum">
              <a:rPr kumimoji="0" lang="en-US" sz="1200"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5713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A4DA7255B28B4694770A53A5539B38" ma:contentTypeVersion="15" ma:contentTypeDescription="Create a new document." ma:contentTypeScope="" ma:versionID="720578cdfcf757c0a2c371d28aab8490">
  <xsd:schema xmlns:xsd="http://www.w3.org/2001/XMLSchema" xmlns:xs="http://www.w3.org/2001/XMLSchema" xmlns:p="http://schemas.microsoft.com/office/2006/metadata/properties" xmlns:ns2="1e06914f-44e5-4d7d-a5ff-3a28c6f4b369" xmlns:ns3="dad4a9f3-2e1e-4919-874f-bf91ce1ba52a" targetNamespace="http://schemas.microsoft.com/office/2006/metadata/properties" ma:root="true" ma:fieldsID="ba09f7618c1182119e3536bf1a4d8bda" ns2:_="" ns3:_="">
    <xsd:import namespace="1e06914f-44e5-4d7d-a5ff-3a28c6f4b369"/>
    <xsd:import namespace="dad4a9f3-2e1e-4919-874f-bf91ce1ba5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6914f-44e5-4d7d-a5ff-3a28c6f4b3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bd9582-b7ae-4246-a421-b670bf08145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d4a9f3-2e1e-4919-874f-bf91ce1ba52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88b5c4-dc14-4933-8131-4df58965bb75}" ma:internalName="TaxCatchAll" ma:showField="CatchAllData" ma:web="dad4a9f3-2e1e-4919-874f-bf91ce1ba52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06914f-44e5-4d7d-a5ff-3a28c6f4b369">
      <Terms xmlns="http://schemas.microsoft.com/office/infopath/2007/PartnerControls"/>
    </lcf76f155ced4ddcb4097134ff3c332f>
    <TaxCatchAll xmlns="dad4a9f3-2e1e-4919-874f-bf91ce1ba52a" xsi:nil="true"/>
  </documentManagement>
</p:properties>
</file>

<file path=customXml/itemProps1.xml><?xml version="1.0" encoding="utf-8"?>
<ds:datastoreItem xmlns:ds="http://schemas.openxmlformats.org/officeDocument/2006/customXml" ds:itemID="{A977997F-C384-4A58-B36C-8DD333706B6C}"/>
</file>

<file path=customXml/itemProps2.xml><?xml version="1.0" encoding="utf-8"?>
<ds:datastoreItem xmlns:ds="http://schemas.openxmlformats.org/officeDocument/2006/customXml" ds:itemID="{FB05729B-C034-4576-B0EE-08BB277B2569}"/>
</file>

<file path=customXml/itemProps3.xml><?xml version="1.0" encoding="utf-8"?>
<ds:datastoreItem xmlns:ds="http://schemas.openxmlformats.org/officeDocument/2006/customXml" ds:itemID="{808CDCE3-6248-4A56-9C94-ED52B196EC4B}"/>
</file>

<file path=docProps/app.xml><?xml version="1.0" encoding="utf-8"?>
<Properties xmlns="http://schemas.openxmlformats.org/officeDocument/2006/extended-properties" xmlns:vt="http://schemas.openxmlformats.org/officeDocument/2006/docPropsVTypes">
  <TotalTime>23277</TotalTime>
  <Words>1227</Words>
  <Application>Microsoft Macintosh PowerPoint</Application>
  <PresentationFormat>On-screen Show (16:9)</PresentationFormat>
  <Paragraphs>143</Paragraphs>
  <Slides>13</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Book Antiqua</vt:lpstr>
      <vt:lpstr>Calibri</vt:lpstr>
      <vt:lpstr>Calibri Light</vt:lpstr>
      <vt:lpstr>Wingdings</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SCDOT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Player, Lawton</dc:creator>
  <cp:lastModifiedBy>Microsoft Office User</cp:lastModifiedBy>
  <cp:revision>536</cp:revision>
  <cp:lastPrinted>2022-08-18T19:46:21Z</cp:lastPrinted>
  <dcterms:created xsi:type="dcterms:W3CDTF">2019-05-20T19:21:20Z</dcterms:created>
  <dcterms:modified xsi:type="dcterms:W3CDTF">2023-01-18T18:40:48Z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0x01010051A4DA7255B28B4694770A53A5539B38</vt:lpwstr>
  </property>
</Properties>
</file>